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9" r:id="rId3"/>
    <p:sldId id="258" r:id="rId4"/>
    <p:sldId id="260" r:id="rId5"/>
    <p:sldId id="261" r:id="rId6"/>
    <p:sldId id="262" r:id="rId7"/>
    <p:sldId id="269" r:id="rId8"/>
    <p:sldId id="263" r:id="rId9"/>
    <p:sldId id="264" r:id="rId10"/>
    <p:sldId id="265" r:id="rId11"/>
    <p:sldId id="266" r:id="rId12"/>
    <p:sldId id="267" r:id="rId13"/>
    <p:sldId id="268" r:id="rId14"/>
    <p:sldId id="274" r:id="rId15"/>
    <p:sldId id="273" r:id="rId16"/>
    <p:sldId id="270" r:id="rId17"/>
    <p:sldId id="275" r:id="rId18"/>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FC4A46-2643-494F-8091-F451202D7E96}" v="483" dt="2021-11-17T15:25:55.372"/>
    <p1510:client id="{3595DE55-7177-4398-84DE-445B104EEA60}" v="389" dt="2021-11-17T13:17:48.960"/>
    <p1510:client id="{B25D5FE7-31F9-426C-9543-8C50C0297B07}" v="144" dt="2021-11-17T13:41:38.4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GB" smtClean="0"/>
              <a:t>17/11/2021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17/11/2021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17/11/2021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17/11/2021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17/11/2021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846CE7D5-CF57-46EF-B807-FDD0502418D4}" type="datetimeFigureOut">
              <a:rPr lang="en-GB" smtClean="0"/>
              <a:t>17/11/2021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846CE7D5-CF57-46EF-B807-FDD0502418D4}" type="datetimeFigureOut">
              <a:rPr lang="en-GB" smtClean="0"/>
              <a:t>17/11/2021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GB" smtClean="0"/>
              <a:t>17/11/2021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17/11/2021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17/11/2021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17/11/2021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17/11/2021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0">
            <a:extLst>
              <a:ext uri="{FF2B5EF4-FFF2-40B4-BE49-F238E27FC236}">
                <a16:creationId xmlns:a16="http://schemas.microsoft.com/office/drawing/2014/main" id="{DFCA2118-59A2-4310-A4B2-F2CBA821E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9AC3E0-0320-4821-BBE4-84E8C5706B52}"/>
              </a:ext>
            </a:extLst>
          </p:cNvPr>
          <p:cNvSpPr>
            <a:spLocks noGrp="1"/>
          </p:cNvSpPr>
          <p:nvPr>
            <p:ph type="title"/>
          </p:nvPr>
        </p:nvSpPr>
        <p:spPr>
          <a:xfrm>
            <a:off x="1334672" y="2095034"/>
            <a:ext cx="8988121" cy="3617282"/>
          </a:xfrm>
        </p:spPr>
        <p:txBody>
          <a:bodyPr vert="horz" lIns="91440" tIns="45720" rIns="91440" bIns="45720" rtlCol="0" anchor="b">
            <a:normAutofit fontScale="90000"/>
          </a:bodyPr>
          <a:lstStyle/>
          <a:p>
            <a:pPr algn="ctr"/>
            <a:r>
              <a:rPr lang="en-US" sz="2700" kern="1200" dirty="0">
                <a:solidFill>
                  <a:schemeClr val="tx1">
                    <a:lumMod val="85000"/>
                    <a:lumOff val="15000"/>
                  </a:schemeClr>
                </a:solidFill>
                <a:latin typeface="Time new roman"/>
              </a:rPr>
              <a:t>MINI PROJECT</a:t>
            </a:r>
            <a:br>
              <a:rPr lang="en-US" sz="2700" kern="1200" dirty="0">
                <a:latin typeface="Time new roman"/>
              </a:rPr>
            </a:br>
            <a:r>
              <a:rPr lang="en-US" sz="2700" kern="1200" dirty="0">
                <a:solidFill>
                  <a:schemeClr val="tx1">
                    <a:lumMod val="85000"/>
                    <a:lumOff val="15000"/>
                  </a:schemeClr>
                </a:solidFill>
                <a:latin typeface="Time new roman"/>
              </a:rPr>
              <a:t>ON </a:t>
            </a:r>
            <a:br>
              <a:rPr lang="en-US" sz="2700" kern="1200" dirty="0">
                <a:latin typeface="Time new roman"/>
              </a:rPr>
            </a:br>
            <a:r>
              <a:rPr lang="en-US" sz="2700" b="1" kern="1200" dirty="0">
                <a:solidFill>
                  <a:schemeClr val="tx1">
                    <a:lumMod val="85000"/>
                    <a:lumOff val="15000"/>
                  </a:schemeClr>
                </a:solidFill>
                <a:latin typeface="Time new roman"/>
              </a:rPr>
              <a:t>PATHOLOGY IMAGE ANALYSIS FOR LUNG CANCER CLASSIFICATION USING IBM WATSON</a:t>
            </a:r>
            <a:br>
              <a:rPr lang="en-US" sz="2700" b="1" kern="1200" dirty="0">
                <a:solidFill>
                  <a:schemeClr val="tx1">
                    <a:lumMod val="85000"/>
                    <a:lumOff val="15000"/>
                  </a:schemeClr>
                </a:solidFill>
                <a:latin typeface="Time new roman"/>
              </a:rPr>
            </a:br>
            <a:br>
              <a:rPr lang="en-US" sz="2700" kern="1200" dirty="0">
                <a:latin typeface="Time new roman"/>
              </a:rPr>
            </a:br>
            <a:br>
              <a:rPr lang="en-US" sz="900" dirty="0"/>
            </a:br>
            <a:r>
              <a:rPr lang="en-US" sz="2700" u="sng" kern="1200" dirty="0">
                <a:solidFill>
                  <a:schemeClr val="tx1">
                    <a:lumMod val="85000"/>
                    <a:lumOff val="15000"/>
                  </a:schemeClr>
                </a:solidFill>
                <a:latin typeface="+mj-lt"/>
                <a:ea typeface="+mj-ea"/>
                <a:cs typeface="+mj-cs"/>
              </a:rPr>
              <a:t>SUBMITTED BY:</a:t>
            </a:r>
            <a:br>
              <a:rPr lang="en-US" sz="2700" u="sng" kern="1200" dirty="0"/>
            </a:br>
            <a:r>
              <a:rPr lang="en-US" sz="2700" kern="1200" dirty="0">
                <a:solidFill>
                  <a:schemeClr val="tx1">
                    <a:lumMod val="85000"/>
                    <a:lumOff val="15000"/>
                  </a:schemeClr>
                </a:solidFill>
                <a:latin typeface="+mj-lt"/>
                <a:ea typeface="+mj-ea"/>
                <a:cs typeface="+mj-cs"/>
              </a:rPr>
              <a:t>B.VAMSHI KRISHNA</a:t>
            </a:r>
            <a:r>
              <a:rPr lang="en-US" sz="2700" dirty="0">
                <a:solidFill>
                  <a:schemeClr val="tx1">
                    <a:lumMod val="85000"/>
                    <a:lumOff val="15000"/>
                  </a:schemeClr>
                </a:solidFill>
              </a:rPr>
              <a:t>    (18UK1A05J3)</a:t>
            </a:r>
            <a:br>
              <a:rPr lang="en-US" sz="2700" kern="1200" dirty="0"/>
            </a:br>
            <a:r>
              <a:rPr lang="en-US" sz="2700" kern="1200">
                <a:solidFill>
                  <a:schemeClr val="tx1">
                    <a:lumMod val="85000"/>
                    <a:lumOff val="15000"/>
                  </a:schemeClr>
                </a:solidFill>
                <a:latin typeface="+mj-lt"/>
                <a:ea typeface="+mj-ea"/>
                <a:cs typeface="+mj-cs"/>
              </a:rPr>
              <a:t>G.SAI PRANITHA</a:t>
            </a:r>
            <a:r>
              <a:rPr lang="en-US" sz="2700">
                <a:solidFill>
                  <a:schemeClr val="tx1">
                    <a:lumMod val="85000"/>
                    <a:lumOff val="15000"/>
                  </a:schemeClr>
                </a:solidFill>
              </a:rPr>
              <a:t>          (18UK1A05K1)</a:t>
            </a:r>
            <a:br>
              <a:rPr lang="en-US" sz="2700" kern="1200" dirty="0"/>
            </a:br>
            <a:r>
              <a:rPr lang="en-US" sz="2700" kern="1200">
                <a:solidFill>
                  <a:schemeClr val="tx1">
                    <a:lumMod val="85000"/>
                    <a:lumOff val="15000"/>
                  </a:schemeClr>
                </a:solidFill>
                <a:latin typeface="+mj-lt"/>
                <a:ea typeface="+mj-ea"/>
                <a:cs typeface="+mj-cs"/>
              </a:rPr>
              <a:t>CH.SRINISH REDDY</a:t>
            </a:r>
            <a:r>
              <a:rPr lang="en-US" sz="2700">
                <a:solidFill>
                  <a:schemeClr val="tx1">
                    <a:lumMod val="85000"/>
                    <a:lumOff val="15000"/>
                  </a:schemeClr>
                </a:solidFill>
              </a:rPr>
              <a:t>      (18UK1A05H1)</a:t>
            </a:r>
            <a:br>
              <a:rPr lang="en-US" sz="2700" kern="1200" dirty="0"/>
            </a:br>
            <a:r>
              <a:rPr lang="en-US" sz="2700" kern="1200">
                <a:solidFill>
                  <a:schemeClr val="tx1">
                    <a:lumMod val="85000"/>
                    <a:lumOff val="15000"/>
                  </a:schemeClr>
                </a:solidFill>
                <a:latin typeface="+mj-lt"/>
                <a:ea typeface="+mj-ea"/>
                <a:cs typeface="+mj-cs"/>
              </a:rPr>
              <a:t>M.PRADEEP REDDY</a:t>
            </a:r>
            <a:r>
              <a:rPr lang="en-US" sz="2700">
                <a:solidFill>
                  <a:schemeClr val="tx1">
                    <a:lumMod val="85000"/>
                    <a:lumOff val="15000"/>
                  </a:schemeClr>
                </a:solidFill>
              </a:rPr>
              <a:t>     (18UK1A05F3)</a:t>
            </a:r>
            <a:endParaRPr lang="en-US" sz="2700" kern="1200">
              <a:solidFill>
                <a:schemeClr val="tx1">
                  <a:lumMod val="85000"/>
                  <a:lumOff val="15000"/>
                </a:schemeClr>
              </a:solidFill>
              <a:latin typeface="+mj-lt"/>
              <a:cs typeface="Calibri Light"/>
            </a:endParaRPr>
          </a:p>
        </p:txBody>
      </p:sp>
      <p:pic>
        <p:nvPicPr>
          <p:cNvPr id="4" name="Picture 4" descr="A picture containing graphical user interface&#10;&#10;Description automatically generated">
            <a:extLst>
              <a:ext uri="{FF2B5EF4-FFF2-40B4-BE49-F238E27FC236}">
                <a16:creationId xmlns:a16="http://schemas.microsoft.com/office/drawing/2014/main" id="{EBB3078D-A450-48B3-9807-455D3CF711CC}"/>
              </a:ext>
            </a:extLst>
          </p:cNvPr>
          <p:cNvPicPr>
            <a:picLocks noChangeAspect="1"/>
          </p:cNvPicPr>
          <p:nvPr/>
        </p:nvPicPr>
        <p:blipFill>
          <a:blip r:embed="rId2"/>
          <a:stretch>
            <a:fillRect/>
          </a:stretch>
        </p:blipFill>
        <p:spPr>
          <a:xfrm>
            <a:off x="1976490" y="220124"/>
            <a:ext cx="7135826" cy="1872445"/>
          </a:xfrm>
          <a:prstGeom prst="rect">
            <a:avLst/>
          </a:prstGeom>
        </p:spPr>
      </p:pic>
    </p:spTree>
    <p:extLst>
      <p:ext uri="{BB962C8B-B14F-4D97-AF65-F5344CB8AC3E}">
        <p14:creationId xmlns:p14="http://schemas.microsoft.com/office/powerpoint/2010/main" val="14764080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F621AF-7954-4651-8D6B-4630846C1E62}"/>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r>
              <a:rPr lang="en-GB" sz="2600">
                <a:solidFill>
                  <a:srgbClr val="FFFFFF"/>
                </a:solidFill>
                <a:cs typeface="Calibri Light"/>
              </a:rPr>
              <a:t>Cancer Train Dataset</a:t>
            </a:r>
            <a:endParaRPr lang="en-GB" sz="2600">
              <a:solidFill>
                <a:srgbClr val="FFFFFF"/>
              </a:solidFill>
            </a:endParaRPr>
          </a:p>
        </p:txBody>
      </p:sp>
      <p:pic>
        <p:nvPicPr>
          <p:cNvPr id="3" name="Picture 4" descr="A picture containing text&#10;&#10;Description automatically generated">
            <a:extLst>
              <a:ext uri="{FF2B5EF4-FFF2-40B4-BE49-F238E27FC236}">
                <a16:creationId xmlns:a16="http://schemas.microsoft.com/office/drawing/2014/main" id="{F5343A27-2FFF-4ACE-BF24-3EE3A7E23730}"/>
              </a:ext>
            </a:extLst>
          </p:cNvPr>
          <p:cNvPicPr>
            <a:picLocks noChangeAspect="1"/>
          </p:cNvPicPr>
          <p:nvPr/>
        </p:nvPicPr>
        <p:blipFill>
          <a:blip r:embed="rId2"/>
          <a:stretch>
            <a:fillRect/>
          </a:stretch>
        </p:blipFill>
        <p:spPr>
          <a:xfrm>
            <a:off x="3461981" y="848423"/>
            <a:ext cx="8657230" cy="4990558"/>
          </a:xfrm>
          <a:prstGeom prst="rect">
            <a:avLst/>
          </a:prstGeom>
        </p:spPr>
      </p:pic>
    </p:spTree>
    <p:extLst>
      <p:ext uri="{BB962C8B-B14F-4D97-AF65-F5344CB8AC3E}">
        <p14:creationId xmlns:p14="http://schemas.microsoft.com/office/powerpoint/2010/main" val="535190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96C5E5A-EE25-4B70-B30C-0FFD3E0312B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b="1" kern="1200">
                <a:solidFill>
                  <a:srgbClr val="FFFFFF"/>
                </a:solidFill>
                <a:latin typeface="Times New Roman"/>
                <a:cs typeface="Times New Roman"/>
              </a:rPr>
              <a:t>Non Cancer Test Dataset</a:t>
            </a: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Picture 6" descr="A picture containing text&#10;&#10;Description automatically generated">
            <a:extLst>
              <a:ext uri="{FF2B5EF4-FFF2-40B4-BE49-F238E27FC236}">
                <a16:creationId xmlns:a16="http://schemas.microsoft.com/office/drawing/2014/main" id="{19E5658F-1F7F-40A1-99D3-03E159D7B43A}"/>
              </a:ext>
            </a:extLst>
          </p:cNvPr>
          <p:cNvPicPr>
            <a:picLocks noGrp="1" noChangeAspect="1"/>
          </p:cNvPicPr>
          <p:nvPr>
            <p:ph idx="1"/>
          </p:nvPr>
        </p:nvPicPr>
        <p:blipFill>
          <a:blip r:embed="rId2"/>
          <a:stretch>
            <a:fillRect/>
          </a:stretch>
        </p:blipFill>
        <p:spPr>
          <a:xfrm>
            <a:off x="2070579" y="2508013"/>
            <a:ext cx="7732395" cy="4351338"/>
          </a:xfrm>
        </p:spPr>
      </p:pic>
    </p:spTree>
    <p:extLst>
      <p:ext uri="{BB962C8B-B14F-4D97-AF65-F5344CB8AC3E}">
        <p14:creationId xmlns:p14="http://schemas.microsoft.com/office/powerpoint/2010/main" val="3250855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E7E7FCD-E55C-4AC7-ABF6-0F5CFC12CEBE}"/>
              </a:ext>
            </a:extLst>
          </p:cNvPr>
          <p:cNvSpPr>
            <a:spLocks noGrp="1"/>
          </p:cNvSpPr>
          <p:nvPr>
            <p:ph type="title"/>
          </p:nvPr>
        </p:nvSpPr>
        <p:spPr>
          <a:xfrm>
            <a:off x="804672" y="640080"/>
            <a:ext cx="3282696" cy="5257800"/>
          </a:xfrm>
        </p:spPr>
        <p:txBody>
          <a:bodyPr>
            <a:normAutofit/>
          </a:bodyPr>
          <a:lstStyle/>
          <a:p>
            <a:r>
              <a:rPr lang="en-GB" b="1" dirty="0">
                <a:solidFill>
                  <a:schemeClr val="bg1"/>
                </a:solidFill>
                <a:latin typeface="Times New Roman"/>
                <a:cs typeface="Calibri Light"/>
              </a:rPr>
              <a:t>ADDING        CNN LAYERS:</a:t>
            </a:r>
            <a:endParaRPr lang="en-GB" b="1" dirty="0">
              <a:solidFill>
                <a:schemeClr val="bg1"/>
              </a:solidFill>
              <a:latin typeface="Times New Roman"/>
            </a:endParaRPr>
          </a:p>
        </p:txBody>
      </p:sp>
      <p:sp>
        <p:nvSpPr>
          <p:cNvPr id="3" name="Content Placeholder 2">
            <a:extLst>
              <a:ext uri="{FF2B5EF4-FFF2-40B4-BE49-F238E27FC236}">
                <a16:creationId xmlns:a16="http://schemas.microsoft.com/office/drawing/2014/main" id="{80E817B6-CCD1-4CF6-92A1-68024F21CEAB}"/>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dirty="0">
                <a:latin typeface="Times New Roman"/>
                <a:ea typeface="+mn-lt"/>
                <a:cs typeface="+mn-lt"/>
              </a:rPr>
              <a:t>We are  adding three layers for CNN</a:t>
            </a:r>
            <a:r>
              <a:rPr lang="en-GB" sz="2400" dirty="0">
                <a:latin typeface="Times New Roman"/>
                <a:ea typeface="+mn-lt"/>
                <a:cs typeface="+mn-lt"/>
              </a:rPr>
              <a:t> </a:t>
            </a:r>
          </a:p>
          <a:p>
            <a:pPr>
              <a:buFont typeface="Wingdings" panose="020B0604020202020204" pitchFamily="34" charset="0"/>
              <a:buChar char="Ø"/>
            </a:pPr>
            <a:r>
              <a:rPr lang="en-US" sz="2400" dirty="0">
                <a:latin typeface="Times New Roman"/>
                <a:ea typeface="+mn-lt"/>
                <a:cs typeface="+mn-lt"/>
              </a:rPr>
              <a:t>Convolution Layer,</a:t>
            </a:r>
            <a:r>
              <a:rPr lang="en-GB" sz="2400" dirty="0">
                <a:latin typeface="Times New Roman"/>
                <a:ea typeface="+mn-lt"/>
                <a:cs typeface="+mn-lt"/>
              </a:rPr>
              <a:t> </a:t>
            </a:r>
          </a:p>
          <a:p>
            <a:pPr>
              <a:buFont typeface="Wingdings" panose="020B0604020202020204" pitchFamily="34" charset="0"/>
              <a:buChar char="Ø"/>
            </a:pPr>
            <a:r>
              <a:rPr lang="en-US" sz="2400" dirty="0">
                <a:latin typeface="Times New Roman"/>
                <a:ea typeface="+mn-lt"/>
                <a:cs typeface="+mn-lt"/>
              </a:rPr>
              <a:t>Pooling Layer,</a:t>
            </a:r>
            <a:r>
              <a:rPr lang="en-GB" sz="2400" dirty="0">
                <a:latin typeface="Times New Roman"/>
                <a:ea typeface="+mn-lt"/>
                <a:cs typeface="+mn-lt"/>
              </a:rPr>
              <a:t> </a:t>
            </a:r>
          </a:p>
          <a:p>
            <a:pPr>
              <a:buFont typeface="Wingdings" panose="020B0604020202020204" pitchFamily="34" charset="0"/>
              <a:buChar char="Ø"/>
            </a:pPr>
            <a:r>
              <a:rPr lang="en-US" sz="2400" dirty="0">
                <a:latin typeface="Times New Roman"/>
                <a:ea typeface="+mn-lt"/>
                <a:cs typeface="+mn-lt"/>
              </a:rPr>
              <a:t>Flattening Layer</a:t>
            </a:r>
            <a:endParaRPr lang="en-GB" sz="2400" dirty="0">
              <a:latin typeface="Times New Roman"/>
              <a:ea typeface="+mn-lt"/>
              <a:cs typeface="+mn-lt"/>
            </a:endParaRPr>
          </a:p>
          <a:p>
            <a:pPr>
              <a:buFont typeface="Wingdings" panose="020B0604020202020204" pitchFamily="34" charset="0"/>
              <a:buChar char="Ø"/>
            </a:pPr>
            <a:r>
              <a:rPr lang="en-GB" sz="2400" dirty="0">
                <a:latin typeface="Times New Roman"/>
                <a:cs typeface="Calibri"/>
              </a:rPr>
              <a:t>Dense Layer</a:t>
            </a:r>
          </a:p>
        </p:txBody>
      </p:sp>
    </p:spTree>
    <p:extLst>
      <p:ext uri="{BB962C8B-B14F-4D97-AF65-F5344CB8AC3E}">
        <p14:creationId xmlns:p14="http://schemas.microsoft.com/office/powerpoint/2010/main" val="88883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9">
            <a:extLst>
              <a:ext uri="{FF2B5EF4-FFF2-40B4-BE49-F238E27FC236}">
                <a16:creationId xmlns:a16="http://schemas.microsoft.com/office/drawing/2014/main" id="{F1C4E306-BC28-4A7B-871B-1926F6FA6E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1">
            <a:extLst>
              <a:ext uri="{FF2B5EF4-FFF2-40B4-BE49-F238E27FC236}">
                <a16:creationId xmlns:a16="http://schemas.microsoft.com/office/drawing/2014/main" id="{C3ECC9B4-989C-4F71-A6BC-DEBC1D9FD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452322" cy="6858000"/>
          </a:xfrm>
          <a:custGeom>
            <a:avLst/>
            <a:gdLst>
              <a:gd name="connsiteX0" fmla="*/ 0 w 8452322"/>
              <a:gd name="connsiteY0" fmla="*/ 0 h 6858000"/>
              <a:gd name="connsiteX1" fmla="*/ 7447992 w 8452322"/>
              <a:gd name="connsiteY1" fmla="*/ 0 h 6858000"/>
              <a:gd name="connsiteX2" fmla="*/ 7501089 w 8452322"/>
              <a:gd name="connsiteY2" fmla="*/ 79009 h 6858000"/>
              <a:gd name="connsiteX3" fmla="*/ 8452322 w 8452322"/>
              <a:gd name="connsiteY3" fmla="*/ 3429001 h 6858000"/>
              <a:gd name="connsiteX4" fmla="*/ 7501089 w 8452322"/>
              <a:gd name="connsiteY4" fmla="*/ 6778993 h 6858000"/>
              <a:gd name="connsiteX5" fmla="*/ 7447994 w 8452322"/>
              <a:gd name="connsiteY5" fmla="*/ 6858000 h 6858000"/>
              <a:gd name="connsiteX6" fmla="*/ 0 w 845232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2322" h="6858000">
                <a:moveTo>
                  <a:pt x="0" y="0"/>
                </a:moveTo>
                <a:lnTo>
                  <a:pt x="7447992" y="0"/>
                </a:lnTo>
                <a:lnTo>
                  <a:pt x="7501089" y="79009"/>
                </a:lnTo>
                <a:cubicBezTo>
                  <a:pt x="8098524" y="1013167"/>
                  <a:pt x="8452322" y="2172770"/>
                  <a:pt x="8452322" y="3429001"/>
                </a:cubicBezTo>
                <a:cubicBezTo>
                  <a:pt x="8452322" y="4685233"/>
                  <a:pt x="8098524" y="5844836"/>
                  <a:pt x="7501089" y="6778993"/>
                </a:cubicBezTo>
                <a:lnTo>
                  <a:pt x="7447994" y="6858000"/>
                </a:lnTo>
                <a:lnTo>
                  <a:pt x="0" y="6858000"/>
                </a:lnTo>
                <a:close/>
              </a:path>
            </a:pathLst>
          </a:custGeom>
          <a:ln w="9525">
            <a:solidFill>
              <a:srgbClr val="EFEFEF"/>
            </a:solidFill>
          </a:ln>
          <a:effectLst>
            <a:outerShdw blurRad="508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3">
            <a:extLst>
              <a:ext uri="{FF2B5EF4-FFF2-40B4-BE49-F238E27FC236}">
                <a16:creationId xmlns:a16="http://schemas.microsoft.com/office/drawing/2014/main" id="{E20AF01B-D099-4710-BF18-E2832A9B61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443572" cy="6858000"/>
          </a:xfrm>
          <a:custGeom>
            <a:avLst/>
            <a:gdLst>
              <a:gd name="connsiteX0" fmla="*/ 0 w 8443572"/>
              <a:gd name="connsiteY0" fmla="*/ 0 h 6858000"/>
              <a:gd name="connsiteX1" fmla="*/ 7439242 w 8443572"/>
              <a:gd name="connsiteY1" fmla="*/ 0 h 6858000"/>
              <a:gd name="connsiteX2" fmla="*/ 7492339 w 8443572"/>
              <a:gd name="connsiteY2" fmla="*/ 79009 h 6858000"/>
              <a:gd name="connsiteX3" fmla="*/ 8443572 w 8443572"/>
              <a:gd name="connsiteY3" fmla="*/ 3429001 h 6858000"/>
              <a:gd name="connsiteX4" fmla="*/ 7492339 w 8443572"/>
              <a:gd name="connsiteY4" fmla="*/ 6778993 h 6858000"/>
              <a:gd name="connsiteX5" fmla="*/ 7439244 w 8443572"/>
              <a:gd name="connsiteY5" fmla="*/ 6858000 h 6858000"/>
              <a:gd name="connsiteX6" fmla="*/ 0 w 84435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43572" h="6858000">
                <a:moveTo>
                  <a:pt x="0" y="0"/>
                </a:moveTo>
                <a:lnTo>
                  <a:pt x="7439242" y="0"/>
                </a:lnTo>
                <a:lnTo>
                  <a:pt x="7492339" y="79009"/>
                </a:lnTo>
                <a:cubicBezTo>
                  <a:pt x="8089774" y="1013167"/>
                  <a:pt x="8443572" y="2172770"/>
                  <a:pt x="8443572" y="3429001"/>
                </a:cubicBezTo>
                <a:cubicBezTo>
                  <a:pt x="8443572" y="4685233"/>
                  <a:pt x="8089774" y="5844836"/>
                  <a:pt x="7492339" y="6778993"/>
                </a:cubicBezTo>
                <a:lnTo>
                  <a:pt x="743924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2BEE9B1-EA97-4781-B07A-1AC96374329D}"/>
              </a:ext>
            </a:extLst>
          </p:cNvPr>
          <p:cNvSpPr>
            <a:spLocks noGrp="1"/>
          </p:cNvSpPr>
          <p:nvPr>
            <p:ph type="title"/>
          </p:nvPr>
        </p:nvSpPr>
        <p:spPr>
          <a:xfrm>
            <a:off x="616893" y="282907"/>
            <a:ext cx="7003107" cy="6258066"/>
          </a:xfrm>
        </p:spPr>
        <p:txBody>
          <a:bodyPr vert="horz" lIns="91440" tIns="45720" rIns="91440" bIns="45720" rtlCol="0" anchor="ctr">
            <a:normAutofit/>
          </a:bodyPr>
          <a:lstStyle/>
          <a:p>
            <a:pPr algn="just"/>
            <a:r>
              <a:rPr lang="en-US" sz="2800" b="1">
                <a:latin typeface="Times New Roman"/>
                <a:cs typeface="Times New Roman"/>
              </a:rPr>
              <a:t>Convolutional Layer</a:t>
            </a:r>
            <a:r>
              <a:rPr lang="en-US" sz="2800" b="1" kern="1200">
                <a:latin typeface="Times New Roman"/>
                <a:cs typeface="Times New Roman"/>
              </a:rPr>
              <a:t>:</a:t>
            </a:r>
            <a:br>
              <a:rPr lang="en-US" sz="1800" kern="1200" dirty="0"/>
            </a:br>
            <a:r>
              <a:rPr lang="en-US" sz="2000" kern="1200">
                <a:latin typeface="Times New Roman"/>
                <a:cs typeface="Times New Roman"/>
              </a:rPr>
              <a:t>The convolutional layer is the first and core layer of CNN. It is one </a:t>
            </a:r>
            <a:r>
              <a:rPr lang="en-US" sz="2000" kern="1200" dirty="0">
                <a:latin typeface="Times New Roman"/>
                <a:cs typeface="Times New Roman"/>
              </a:rPr>
              <a:t>of the building blocks of a CNN and is used for extracting important features from the image.</a:t>
            </a:r>
            <a:br>
              <a:rPr lang="en-US" sz="1800" kern="1200" dirty="0"/>
            </a:br>
            <a:br>
              <a:rPr lang="en-US" sz="1800" kern="1200" dirty="0"/>
            </a:br>
            <a:r>
              <a:rPr lang="en-US" sz="2800" b="1" kern="1200" dirty="0">
                <a:latin typeface="Times New Roman"/>
                <a:cs typeface="Times New Roman"/>
              </a:rPr>
              <a:t>Pooling Layer:</a:t>
            </a:r>
            <a:br>
              <a:rPr lang="en-US" sz="1800" kern="1200" dirty="0"/>
            </a:br>
            <a:r>
              <a:rPr lang="en-US" sz="2000" kern="1200" dirty="0">
                <a:latin typeface="Times New Roman"/>
                <a:cs typeface="Times New Roman"/>
              </a:rPr>
              <a:t>Pooling reduces the dimensionality of images by reducing the number of pixels in the output from the previous convolutional layer.It helps us to avoid over-fitting of data.</a:t>
            </a:r>
            <a:br>
              <a:rPr lang="en-US" sz="1800" kern="1200" dirty="0"/>
            </a:br>
            <a:br>
              <a:rPr lang="en-US" sz="1800" kern="1200" dirty="0"/>
            </a:br>
            <a:r>
              <a:rPr lang="en-US" sz="2800" b="1" kern="1200" dirty="0">
                <a:latin typeface="Times New Roman"/>
                <a:cs typeface="Times New Roman"/>
              </a:rPr>
              <a:t>Flattening Layer:</a:t>
            </a:r>
            <a:br>
              <a:rPr lang="en-US" sz="1800" kern="1200" dirty="0"/>
            </a:br>
            <a:r>
              <a:rPr lang="en-US" sz="2000" kern="1200" dirty="0">
                <a:latin typeface="Times New Roman"/>
                <a:cs typeface="Times New Roman"/>
              </a:rPr>
              <a:t>F</a:t>
            </a:r>
            <a:r>
              <a:rPr lang="en-US" sz="2400" kern="1200" dirty="0">
                <a:latin typeface="Times New Roman"/>
                <a:cs typeface="Times New Roman"/>
              </a:rPr>
              <a:t>l</a:t>
            </a:r>
            <a:r>
              <a:rPr lang="en-US" sz="2000" kern="1200" dirty="0">
                <a:latin typeface="Times New Roman"/>
                <a:cs typeface="Times New Roman"/>
              </a:rPr>
              <a:t>attening layer converts the multi-dimension matrix to one single. </a:t>
            </a:r>
            <a:br>
              <a:rPr lang="en-US" sz="1800" kern="1200" dirty="0"/>
            </a:br>
            <a:br>
              <a:rPr lang="en-US" sz="1800" b="1" kern="1200" dirty="0"/>
            </a:br>
            <a:r>
              <a:rPr lang="en-US" sz="2800" b="1" kern="1200" dirty="0">
                <a:latin typeface="Times New Roman"/>
                <a:cs typeface="Times New Roman"/>
              </a:rPr>
              <a:t>Dense Layer:</a:t>
            </a:r>
            <a:br>
              <a:rPr lang="en-US" sz="1800" b="1" kern="1200" dirty="0"/>
            </a:br>
            <a:r>
              <a:rPr lang="en-US" sz="2000" kern="1200" dirty="0">
                <a:latin typeface="Times New Roman"/>
                <a:cs typeface="Times New Roman"/>
              </a:rPr>
              <a:t>Each neuron in a layer receives input from all the neurons present in the previous layer. Dense is used to add the layers </a:t>
            </a:r>
            <a:br>
              <a:rPr lang="en-US" sz="1800" kern="1200" dirty="0"/>
            </a:br>
            <a:endParaRPr lang="en-US" sz="1800" kern="1200">
              <a:solidFill>
                <a:schemeClr val="tx1"/>
              </a:solidFill>
              <a:latin typeface="+mj-lt"/>
              <a:cs typeface="Calibri Light" panose="020F0302020204030204"/>
            </a:endParaRPr>
          </a:p>
        </p:txBody>
      </p:sp>
      <p:sp>
        <p:nvSpPr>
          <p:cNvPr id="15" name="Rectangle 15">
            <a:extLst>
              <a:ext uri="{FF2B5EF4-FFF2-40B4-BE49-F238E27FC236}">
                <a16:creationId xmlns:a16="http://schemas.microsoft.com/office/drawing/2014/main" id="{B0E4BB4F-99AB-4C4E-A763-C5AC5273DF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27916"/>
            <a:ext cx="128016" cy="1188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770792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AC4F86-7BCA-4598-AE01-6BD85BD50A78}"/>
              </a:ext>
            </a:extLst>
          </p:cNvPr>
          <p:cNvSpPr>
            <a:spLocks noGrp="1"/>
          </p:cNvSpPr>
          <p:nvPr>
            <p:ph type="title"/>
          </p:nvPr>
        </p:nvSpPr>
        <p:spPr>
          <a:xfrm>
            <a:off x="841248" y="548640"/>
            <a:ext cx="3600860" cy="5431536"/>
          </a:xfrm>
        </p:spPr>
        <p:txBody>
          <a:bodyPr>
            <a:normAutofit/>
          </a:bodyPr>
          <a:lstStyle/>
          <a:p>
            <a:r>
              <a:rPr lang="en-GB" sz="5000" b="1">
                <a:cs typeface="Calibri Light"/>
              </a:rPr>
              <a:t>CONCLUSION</a:t>
            </a:r>
            <a:endParaRPr lang="en-GB" sz="5000" b="1"/>
          </a:p>
        </p:txBody>
      </p:sp>
      <p:sp>
        <p:nvSpPr>
          <p:cNvPr id="9"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71D226C-4440-4EAB-9B4B-972E135C9A6D}"/>
              </a:ext>
            </a:extLst>
          </p:cNvPr>
          <p:cNvSpPr>
            <a:spLocks noGrp="1"/>
          </p:cNvSpPr>
          <p:nvPr>
            <p:ph idx="1"/>
          </p:nvPr>
        </p:nvSpPr>
        <p:spPr>
          <a:xfrm>
            <a:off x="5126418" y="552091"/>
            <a:ext cx="6224335" cy="5431536"/>
          </a:xfrm>
        </p:spPr>
        <p:txBody>
          <a:bodyPr vert="horz" lIns="91440" tIns="45720" rIns="91440" bIns="45720" rtlCol="0" anchor="ctr">
            <a:normAutofit/>
          </a:bodyPr>
          <a:lstStyle/>
          <a:p>
            <a:endParaRPr lang="en-GB" sz="2200"/>
          </a:p>
          <a:p>
            <a:pPr algn="just"/>
            <a:r>
              <a:rPr lang="en-US" dirty="0">
                <a:latin typeface="Times New Roman"/>
                <a:ea typeface="+mn-lt"/>
                <a:cs typeface="+mn-lt"/>
              </a:rPr>
              <a:t>In this study we have proved that it is feasible to build highly accurate malignancy classifiers relying on deep learning techniques to predict nodule malignancy. We have validated that they are also good predictors of lung cancer at the patient level when having the location of nodules beforehand. In order to provide a more realistic evaluation of nodule.</a:t>
            </a:r>
            <a:endParaRPr lang="en-GB" dirty="0">
              <a:latin typeface="Times New Roman"/>
              <a:cs typeface="Times New Roman"/>
            </a:endParaRPr>
          </a:p>
        </p:txBody>
      </p:sp>
    </p:spTree>
    <p:extLst>
      <p:ext uri="{BB962C8B-B14F-4D97-AF65-F5344CB8AC3E}">
        <p14:creationId xmlns:p14="http://schemas.microsoft.com/office/powerpoint/2010/main" val="3393075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ECE026F-D352-414E-B1E2-49A65C46C7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8" name="Group 7">
            <a:extLst>
              <a:ext uri="{FF2B5EF4-FFF2-40B4-BE49-F238E27FC236}">
                <a16:creationId xmlns:a16="http://schemas.microsoft.com/office/drawing/2014/main" id="{5DA34E93-075B-4263-A8D6-F12D4892B8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96000" cy="6858000"/>
            <a:chOff x="7467600" y="0"/>
            <a:chExt cx="4724400" cy="6858000"/>
          </a:xfrm>
        </p:grpSpPr>
        <p:sp>
          <p:nvSpPr>
            <p:cNvPr id="6" name="Rectangle 5">
              <a:extLst>
                <a:ext uri="{FF2B5EF4-FFF2-40B4-BE49-F238E27FC236}">
                  <a16:creationId xmlns:a16="http://schemas.microsoft.com/office/drawing/2014/main" id="{759F8FF4-EF1F-47D2-A87D-86238DB4C3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6123D4DB-110B-4A68-B92A-07632C3135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0" name="Freeform: Shape 34">
            <a:extLst>
              <a:ext uri="{FF2B5EF4-FFF2-40B4-BE49-F238E27FC236}">
                <a16:creationId xmlns:a16="http://schemas.microsoft.com/office/drawing/2014/main" id="{8DE71A45-FA2E-4960-8B1D-5CCDC97160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2" name="Rectangle 11">
            <a:extLst>
              <a:ext uri="{FF2B5EF4-FFF2-40B4-BE49-F238E27FC236}">
                <a16:creationId xmlns:a16="http://schemas.microsoft.com/office/drawing/2014/main" id="{65383AF5-D1C6-4A3F-92A9-611AE8494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Title 1">
            <a:extLst>
              <a:ext uri="{FF2B5EF4-FFF2-40B4-BE49-F238E27FC236}">
                <a16:creationId xmlns:a16="http://schemas.microsoft.com/office/drawing/2014/main" id="{8EA5EDF2-0F83-4440-AA92-1FE6DAA1DA26}"/>
              </a:ext>
            </a:extLst>
          </p:cNvPr>
          <p:cNvSpPr txBox="1">
            <a:spLocks/>
          </p:cNvSpPr>
          <p:nvPr/>
        </p:nvSpPr>
        <p:spPr>
          <a:xfrm>
            <a:off x="454070" y="1342373"/>
            <a:ext cx="3581399" cy="121615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t>OUTPUT</a:t>
            </a:r>
          </a:p>
        </p:txBody>
      </p:sp>
      <p:pic>
        <p:nvPicPr>
          <p:cNvPr id="17" name="Picture 17">
            <a:extLst>
              <a:ext uri="{FF2B5EF4-FFF2-40B4-BE49-F238E27FC236}">
                <a16:creationId xmlns:a16="http://schemas.microsoft.com/office/drawing/2014/main" id="{3FCD3541-B7EA-459C-8DFE-B19D22B97CAD}"/>
              </a:ext>
            </a:extLst>
          </p:cNvPr>
          <p:cNvPicPr>
            <a:picLocks noChangeAspect="1"/>
          </p:cNvPicPr>
          <p:nvPr/>
        </p:nvPicPr>
        <p:blipFill>
          <a:blip r:embed="rId2"/>
          <a:stretch>
            <a:fillRect/>
          </a:stretch>
        </p:blipFill>
        <p:spPr>
          <a:xfrm>
            <a:off x="2981195" y="1163307"/>
            <a:ext cx="8609556" cy="4489632"/>
          </a:xfrm>
          <a:prstGeom prst="rect">
            <a:avLst/>
          </a:prstGeom>
        </p:spPr>
      </p:pic>
    </p:spTree>
    <p:extLst>
      <p:ext uri="{BB962C8B-B14F-4D97-AF65-F5344CB8AC3E}">
        <p14:creationId xmlns:p14="http://schemas.microsoft.com/office/powerpoint/2010/main" val="2448767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31" name="Group 30">
            <a:extLst>
              <a:ext uri="{FF2B5EF4-FFF2-40B4-BE49-F238E27FC236}">
                <a16:creationId xmlns:a16="http://schemas.microsoft.com/office/drawing/2014/main" id="{514E1141-65DC-4F54-8399-7221AE6F83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96000" cy="6858000"/>
            <a:chOff x="7467600" y="0"/>
            <a:chExt cx="4724400" cy="6858000"/>
          </a:xfrm>
        </p:grpSpPr>
        <p:sp>
          <p:nvSpPr>
            <p:cNvPr id="32" name="Rectangle 31">
              <a:extLst>
                <a:ext uri="{FF2B5EF4-FFF2-40B4-BE49-F238E27FC236}">
                  <a16:creationId xmlns:a16="http://schemas.microsoft.com/office/drawing/2014/main" id="{DD75B897-7127-4AAC-A078-70739204B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BDCFF188-DB07-46AA-A2B3-71E936EAB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35" name="Freeform: Shape 34">
            <a:extLst>
              <a:ext uri="{FF2B5EF4-FFF2-40B4-BE49-F238E27FC236}">
                <a16:creationId xmlns:a16="http://schemas.microsoft.com/office/drawing/2014/main" id="{215A9370-15D3-4C30-8BA1-2059A74C9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37" name="Rectangle 3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DF92C2D7-5C96-449D-B887-61C9B7E3C433}"/>
              </a:ext>
            </a:extLst>
          </p:cNvPr>
          <p:cNvSpPr>
            <a:spLocks noGrp="1"/>
          </p:cNvSpPr>
          <p:nvPr>
            <p:ph type="title"/>
          </p:nvPr>
        </p:nvSpPr>
        <p:spPr>
          <a:xfrm>
            <a:off x="454070" y="1342373"/>
            <a:ext cx="3581399" cy="1216153"/>
          </a:xfrm>
        </p:spPr>
        <p:txBody>
          <a:bodyPr vert="horz" lIns="91440" tIns="45720" rIns="91440" bIns="45720" rtlCol="0" anchor="t">
            <a:normAutofit/>
          </a:bodyPr>
          <a:lstStyle/>
          <a:p>
            <a:r>
              <a:rPr lang="en-US" sz="4000" b="1" kern="1200">
                <a:latin typeface="+mj-lt"/>
                <a:ea typeface="+mj-ea"/>
                <a:cs typeface="+mj-cs"/>
              </a:rPr>
              <a:t>OUTPUT</a:t>
            </a:r>
          </a:p>
        </p:txBody>
      </p:sp>
      <p:pic>
        <p:nvPicPr>
          <p:cNvPr id="21" name="Picture 22" descr="Text&#10;&#10;Description automatically generated">
            <a:extLst>
              <a:ext uri="{FF2B5EF4-FFF2-40B4-BE49-F238E27FC236}">
                <a16:creationId xmlns:a16="http://schemas.microsoft.com/office/drawing/2014/main" id="{48D80A07-1CB5-4804-B9D4-50D79050F395}"/>
              </a:ext>
            </a:extLst>
          </p:cNvPr>
          <p:cNvPicPr>
            <a:picLocks noGrp="1" noChangeAspect="1"/>
          </p:cNvPicPr>
          <p:nvPr>
            <p:ph idx="1"/>
          </p:nvPr>
        </p:nvPicPr>
        <p:blipFill>
          <a:blip r:embed="rId2"/>
          <a:stretch>
            <a:fillRect/>
          </a:stretch>
        </p:blipFill>
        <p:spPr>
          <a:xfrm>
            <a:off x="2760946" y="1135142"/>
            <a:ext cx="8863208" cy="4503168"/>
          </a:xfrm>
        </p:spPr>
      </p:pic>
    </p:spTree>
    <p:extLst>
      <p:ext uri="{BB962C8B-B14F-4D97-AF65-F5344CB8AC3E}">
        <p14:creationId xmlns:p14="http://schemas.microsoft.com/office/powerpoint/2010/main" val="17910981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F404DD7-FD77-46C4-9CEF-D273C3F5DA90}"/>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dirty="0">
                <a:latin typeface="Times New Roman"/>
                <a:cs typeface="Times New Roman"/>
              </a:rPr>
              <a:t>THANK YOU</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4953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20">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FBB6E2-CBCB-49A4-9F3D-84B5F6519AC1}"/>
              </a:ext>
            </a:extLst>
          </p:cNvPr>
          <p:cNvSpPr>
            <a:spLocks noGrp="1"/>
          </p:cNvSpPr>
          <p:nvPr>
            <p:ph type="title"/>
          </p:nvPr>
        </p:nvSpPr>
        <p:spPr>
          <a:xfrm>
            <a:off x="643467" y="1698171"/>
            <a:ext cx="3962061" cy="4516360"/>
          </a:xfrm>
        </p:spPr>
        <p:txBody>
          <a:bodyPr anchor="t">
            <a:normAutofit/>
          </a:bodyPr>
          <a:lstStyle/>
          <a:p>
            <a:r>
              <a:rPr lang="en-GB" sz="3600">
                <a:cs typeface="Calibri Light"/>
              </a:rPr>
              <a:t>INTRODUCTION:</a:t>
            </a:r>
            <a:endParaRPr lang="en-GB" sz="3600"/>
          </a:p>
        </p:txBody>
      </p:sp>
      <p:sp>
        <p:nvSpPr>
          <p:cNvPr id="40" name="Rectangle 22">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24">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26">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Rectangle 28">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533749AF-92DF-42C1-973E-B82AEDE38E8D}"/>
              </a:ext>
            </a:extLst>
          </p:cNvPr>
          <p:cNvSpPr>
            <a:spLocks noGrp="1"/>
          </p:cNvSpPr>
          <p:nvPr>
            <p:ph idx="1"/>
          </p:nvPr>
        </p:nvSpPr>
        <p:spPr>
          <a:xfrm>
            <a:off x="4706080" y="1573066"/>
            <a:ext cx="6842453" cy="4641465"/>
          </a:xfrm>
        </p:spPr>
        <p:txBody>
          <a:bodyPr vert="horz" lIns="91440" tIns="45720" rIns="91440" bIns="45720" rtlCol="0" anchor="t">
            <a:normAutofit/>
          </a:bodyPr>
          <a:lstStyle/>
          <a:p>
            <a:pPr algn="just"/>
            <a:r>
              <a:rPr lang="en-GB" sz="2000">
                <a:ea typeface="+mn-lt"/>
                <a:cs typeface="+mn-lt"/>
              </a:rPr>
              <a:t>Lung cancer is one of the causes of cancer deaths. It is difficult to detect because it arises and shows symptoms in final stage. However, mortality rate and probability can be reduced by early detection and treatment of the disease. Best imaging technique CT imaging are reliable for lung cancer diagnosis because it can disclose every suspected and unsuspected lung cancer nodules. However, variance of intensity in CT scan images and anatomical structure misjudgement by doctors and radiologists might cause difficulty in marking the cancerous cell. Recently, to assist radiologists and doctors to detect the cancer accurately computer Aided Diagnosis has become supplement and promising tool. There have been many systems developed and research is going on detection of lung cancer.  </a:t>
            </a:r>
            <a:endParaRPr lang="en-GB" sz="2000">
              <a:latin typeface="Time new roman"/>
            </a:endParaRPr>
          </a:p>
          <a:p>
            <a:endParaRPr lang="en-GB" sz="2000">
              <a:latin typeface="Time new roman"/>
            </a:endParaRPr>
          </a:p>
        </p:txBody>
      </p:sp>
      <p:sp>
        <p:nvSpPr>
          <p:cNvPr id="46" name="Isosceles Triangle 30">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Isosceles Triangle 32">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12695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7D46AD1-DDA9-4506-AA90-D929FC0BEB62}"/>
              </a:ext>
            </a:extLst>
          </p:cNvPr>
          <p:cNvSpPr>
            <a:spLocks noGrp="1"/>
          </p:cNvSpPr>
          <p:nvPr>
            <p:ph type="title"/>
          </p:nvPr>
        </p:nvSpPr>
        <p:spPr>
          <a:xfrm>
            <a:off x="841246" y="673770"/>
            <a:ext cx="3644489" cy="2414488"/>
          </a:xfrm>
        </p:spPr>
        <p:txBody>
          <a:bodyPr anchor="t">
            <a:normAutofit/>
          </a:bodyPr>
          <a:lstStyle/>
          <a:p>
            <a:r>
              <a:rPr lang="en-GB" sz="5400">
                <a:solidFill>
                  <a:srgbClr val="FFFFFF"/>
                </a:solidFill>
                <a:cs typeface="Calibri Light"/>
              </a:rPr>
              <a:t>ABSTRACT:</a:t>
            </a:r>
            <a:endParaRPr lang="en-GB" sz="5400">
              <a:solidFill>
                <a:srgbClr val="FFFFFF"/>
              </a:solidFill>
            </a:endParaRPr>
          </a:p>
        </p:txBody>
      </p:sp>
      <p:sp>
        <p:nvSpPr>
          <p:cNvPr id="3" name="Subtitle 2">
            <a:extLst>
              <a:ext uri="{FF2B5EF4-FFF2-40B4-BE49-F238E27FC236}">
                <a16:creationId xmlns:a16="http://schemas.microsoft.com/office/drawing/2014/main" id="{05AE49EE-C16B-4F94-B635-8D34BE410BAD}"/>
              </a:ext>
            </a:extLst>
          </p:cNvPr>
          <p:cNvSpPr>
            <a:spLocks noGrp="1"/>
          </p:cNvSpPr>
          <p:nvPr>
            <p:ph idx="1"/>
          </p:nvPr>
        </p:nvSpPr>
        <p:spPr>
          <a:xfrm>
            <a:off x="6095999" y="882315"/>
            <a:ext cx="5254754" cy="5294647"/>
          </a:xfrm>
        </p:spPr>
        <p:txBody>
          <a:bodyPr vert="horz" lIns="91440" tIns="45720" rIns="91440" bIns="45720" rtlCol="0" anchor="t">
            <a:normAutofit lnSpcReduction="10000"/>
          </a:bodyPr>
          <a:lstStyle/>
          <a:p>
            <a:pPr algn="just"/>
            <a:r>
              <a:rPr lang="en-US" sz="2200">
                <a:ea typeface="+mn-lt"/>
                <a:cs typeface="+mn-lt"/>
              </a:rPr>
              <a:t>The main objective of this project is to detect whether the tumor present in a patient’s lung is malignant or benign using Convolution Neural Network (CNN)</a:t>
            </a:r>
            <a:r>
              <a:rPr lang="en-GB" sz="2200">
                <a:ea typeface="+mn-lt"/>
                <a:cs typeface="+mn-lt"/>
              </a:rPr>
              <a:t> .</a:t>
            </a:r>
            <a:endParaRPr lang="en-US"/>
          </a:p>
          <a:p>
            <a:pPr algn="just"/>
            <a:endParaRPr lang="en-GB" sz="2200">
              <a:cs typeface="Calibri"/>
            </a:endParaRPr>
          </a:p>
          <a:p>
            <a:pPr algn="just"/>
            <a:r>
              <a:rPr lang="en-US" sz="2000">
                <a:ea typeface="+mn-lt"/>
                <a:cs typeface="+mn-lt"/>
              </a:rPr>
              <a:t>In a study published in Nature Medicine, researchers said that lung cancer caused an estimated 160,000 deaths in 2018, making it the most common cause of cancer death in the US. Lung cancer screenings that use low-dose tomography have been shown to reduce mortality by 20-43 percent, but there are still challenges that result in unclear diagnoses, subsequent unnecessary procedures, and high costs. Radiologists also usually have to look through dozens of 2D images within a single CT scan, and cancer can be hard to spot. Deep learning can offer a viable solution to these problems.</a:t>
            </a:r>
            <a:r>
              <a:rPr lang="en-GB" sz="2000">
                <a:ea typeface="+mn-lt"/>
                <a:cs typeface="+mn-lt"/>
              </a:rPr>
              <a:t> </a:t>
            </a:r>
            <a:endParaRPr lang="en-GB" sz="2000">
              <a:solidFill>
                <a:srgbClr val="000000"/>
              </a:solidFill>
              <a:cs typeface="Calibri"/>
            </a:endParaRPr>
          </a:p>
        </p:txBody>
      </p:sp>
    </p:spTree>
    <p:extLst>
      <p:ext uri="{BB962C8B-B14F-4D97-AF65-F5344CB8AC3E}">
        <p14:creationId xmlns:p14="http://schemas.microsoft.com/office/powerpoint/2010/main" val="494031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6">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8">
            <a:extLst>
              <a:ext uri="{FF2B5EF4-FFF2-40B4-BE49-F238E27FC236}">
                <a16:creationId xmlns:a16="http://schemas.microsoft.com/office/drawing/2014/main" id="{1561AEE4-4E38-4BAC-976D-E0DE523FC5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30">
            <a:extLst>
              <a:ext uri="{FF2B5EF4-FFF2-40B4-BE49-F238E27FC236}">
                <a16:creationId xmlns:a16="http://schemas.microsoft.com/office/drawing/2014/main" id="{F0BC676B-D19A-44DB-910A-0C0E6D4339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4431" y="3985"/>
            <a:ext cx="9772765" cy="6858000"/>
            <a:chOff x="1303402" y="3985"/>
            <a:chExt cx="9772765" cy="6858000"/>
          </a:xfrm>
        </p:grpSpPr>
        <p:sp>
          <p:nvSpPr>
            <p:cNvPr id="32" name="Freeform: Shape 31">
              <a:extLst>
                <a:ext uri="{FF2B5EF4-FFF2-40B4-BE49-F238E27FC236}">
                  <a16:creationId xmlns:a16="http://schemas.microsoft.com/office/drawing/2014/main" id="{999AA485-A13F-4455-814E-C116AD7E0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32">
              <a:extLst>
                <a:ext uri="{FF2B5EF4-FFF2-40B4-BE49-F238E27FC236}">
                  <a16:creationId xmlns:a16="http://schemas.microsoft.com/office/drawing/2014/main" id="{9C90D55F-0AFB-45E5-8815-A4701774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D476B6C1-4A41-48E6-8540-FC48FCD76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34">
              <a:extLst>
                <a:ext uri="{FF2B5EF4-FFF2-40B4-BE49-F238E27FC236}">
                  <a16:creationId xmlns:a16="http://schemas.microsoft.com/office/drawing/2014/main" id="{3347F445-D2CA-4FEB-AB8E-7A47AB57CD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Shape 35">
              <a:extLst>
                <a:ext uri="{FF2B5EF4-FFF2-40B4-BE49-F238E27FC236}">
                  <a16:creationId xmlns:a16="http://schemas.microsoft.com/office/drawing/2014/main" id="{12F1B3D8-301E-4A54-9284-EB14E9056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endParaRPr>
            </a:p>
          </p:txBody>
        </p:sp>
        <p:sp>
          <p:nvSpPr>
            <p:cNvPr id="37" name="Freeform: Shape 36">
              <a:extLst>
                <a:ext uri="{FF2B5EF4-FFF2-40B4-BE49-F238E27FC236}">
                  <a16:creationId xmlns:a16="http://schemas.microsoft.com/office/drawing/2014/main" id="{CE4B9C67-860A-4569-AC84-3ADE433D1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7">
              <a:extLst>
                <a:ext uri="{FF2B5EF4-FFF2-40B4-BE49-F238E27FC236}">
                  <a16:creationId xmlns:a16="http://schemas.microsoft.com/office/drawing/2014/main" id="{1175B763-A6E6-4AD1-9138-9B1164A7A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2209ABED-BFA7-4359-B8C0-3A7F8ACDBCD1}"/>
              </a:ext>
            </a:extLst>
          </p:cNvPr>
          <p:cNvSpPr>
            <a:spLocks noGrp="1"/>
          </p:cNvSpPr>
          <p:nvPr>
            <p:ph type="title"/>
          </p:nvPr>
        </p:nvSpPr>
        <p:spPr>
          <a:xfrm>
            <a:off x="3033466" y="991261"/>
            <a:ext cx="5754696" cy="1837349"/>
          </a:xfrm>
        </p:spPr>
        <p:txBody>
          <a:bodyPr anchor="ctr">
            <a:normAutofit/>
          </a:bodyPr>
          <a:lstStyle/>
          <a:p>
            <a:pPr algn="ctr"/>
            <a:r>
              <a:rPr lang="en-GB" sz="4800" b="1">
                <a:solidFill>
                  <a:schemeClr val="tx2"/>
                </a:solidFill>
                <a:cs typeface="Calibri Light"/>
              </a:rPr>
              <a:t>DEFINITION:</a:t>
            </a:r>
          </a:p>
        </p:txBody>
      </p:sp>
      <p:sp>
        <p:nvSpPr>
          <p:cNvPr id="3" name="Content Placeholder 2">
            <a:extLst>
              <a:ext uri="{FF2B5EF4-FFF2-40B4-BE49-F238E27FC236}">
                <a16:creationId xmlns:a16="http://schemas.microsoft.com/office/drawing/2014/main" id="{07076FF7-1365-43CB-913A-C45B2891DE28}"/>
              </a:ext>
            </a:extLst>
          </p:cNvPr>
          <p:cNvSpPr>
            <a:spLocks noGrp="1"/>
          </p:cNvSpPr>
          <p:nvPr>
            <p:ph idx="1"/>
          </p:nvPr>
        </p:nvSpPr>
        <p:spPr>
          <a:xfrm>
            <a:off x="3055954" y="2979336"/>
            <a:ext cx="5709721" cy="2430864"/>
          </a:xfrm>
        </p:spPr>
        <p:txBody>
          <a:bodyPr vert="horz" lIns="91440" tIns="45720" rIns="91440" bIns="45720" rtlCol="0" anchor="t">
            <a:normAutofit fontScale="92500"/>
          </a:bodyPr>
          <a:lstStyle/>
          <a:p>
            <a:pPr algn="just"/>
            <a:r>
              <a:rPr lang="en-US" sz="2400">
                <a:solidFill>
                  <a:schemeClr val="tx2"/>
                </a:solidFill>
                <a:ea typeface="+mn-lt"/>
                <a:cs typeface="+mn-lt"/>
              </a:rPr>
              <a:t>Lung cancer is the most dangerous and widespread cancer in the world according to stage of discovery of the cancer cells in the lungs, so the process early detection of the disease plays a very important and essential role to avoid serious advanced stages to reduce its percentage of distribution.</a:t>
            </a:r>
            <a:r>
              <a:rPr lang="en-GB" sz="2400">
                <a:solidFill>
                  <a:schemeClr val="tx2"/>
                </a:solidFill>
                <a:ea typeface="+mn-lt"/>
                <a:cs typeface="+mn-lt"/>
              </a:rPr>
              <a:t> </a:t>
            </a:r>
            <a:endParaRPr lang="en-GB" sz="2400">
              <a:solidFill>
                <a:schemeClr val="tx2"/>
              </a:solidFill>
              <a:cs typeface="Calibri"/>
            </a:endParaRPr>
          </a:p>
        </p:txBody>
      </p:sp>
    </p:spTree>
    <p:extLst>
      <p:ext uri="{BB962C8B-B14F-4D97-AF65-F5344CB8AC3E}">
        <p14:creationId xmlns:p14="http://schemas.microsoft.com/office/powerpoint/2010/main" val="2965337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27089E4-C4B8-47AC-BDA4-294EFA7C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F39518-7AAF-4394-9491-DC59157DDCFE}"/>
              </a:ext>
            </a:extLst>
          </p:cNvPr>
          <p:cNvSpPr>
            <a:spLocks noGrp="1"/>
          </p:cNvSpPr>
          <p:nvPr>
            <p:ph type="title"/>
          </p:nvPr>
        </p:nvSpPr>
        <p:spPr>
          <a:xfrm>
            <a:off x="640535" y="1459124"/>
            <a:ext cx="5763039" cy="1165653"/>
          </a:xfrm>
        </p:spPr>
        <p:txBody>
          <a:bodyPr anchor="b">
            <a:normAutofit fontScale="90000"/>
          </a:bodyPr>
          <a:lstStyle/>
          <a:p>
            <a:r>
              <a:rPr lang="en-US" sz="5400" b="1">
                <a:solidFill>
                  <a:schemeClr val="tx2"/>
                </a:solidFill>
                <a:ea typeface="+mj-lt"/>
                <a:cs typeface="+mj-lt"/>
              </a:rPr>
              <a:t>Objective of Project :</a:t>
            </a:r>
            <a:endParaRPr lang="en-US" sz="5400">
              <a:solidFill>
                <a:schemeClr val="tx2"/>
              </a:solidFill>
            </a:endParaRPr>
          </a:p>
        </p:txBody>
      </p:sp>
      <p:sp>
        <p:nvSpPr>
          <p:cNvPr id="10" name="Rectangle 9">
            <a:extLst>
              <a:ext uri="{FF2B5EF4-FFF2-40B4-BE49-F238E27FC236}">
                <a16:creationId xmlns:a16="http://schemas.microsoft.com/office/drawing/2014/main" id="{9BAFF925-4C7C-4B71-96F4-8FA90681B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238031"/>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E653C820-2172-42C6-B50F-FD47A634BC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2568" y="246028"/>
            <a:ext cx="255495" cy="546559"/>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3DE646E-B6CA-4DB0-A66C-4C0B87EA2DDC}"/>
              </a:ext>
            </a:extLst>
          </p:cNvPr>
          <p:cNvSpPr>
            <a:spLocks noGrp="1"/>
          </p:cNvSpPr>
          <p:nvPr>
            <p:ph idx="1"/>
          </p:nvPr>
        </p:nvSpPr>
        <p:spPr>
          <a:xfrm>
            <a:off x="549550" y="3204722"/>
            <a:ext cx="11461772" cy="3077560"/>
          </a:xfrm>
        </p:spPr>
        <p:txBody>
          <a:bodyPr vert="horz" lIns="91440" tIns="45720" rIns="91440" bIns="45720" rtlCol="0" anchor="t">
            <a:normAutofit/>
          </a:bodyPr>
          <a:lstStyle/>
          <a:p>
            <a:pPr algn="just"/>
            <a:r>
              <a:rPr lang="en-US" sz="2400">
                <a:solidFill>
                  <a:schemeClr val="tx2"/>
                </a:solidFill>
                <a:latin typeface="Time new roman"/>
                <a:ea typeface="+mn-lt"/>
                <a:cs typeface="+mn-lt"/>
              </a:rPr>
              <a:t>The goal of a CT screening program is to detect early lung cancer and facilitate curative treatment; however, primary prevention through smoking cessation or never starting is the best means to reduce the risk of dying of lung cancer. We need to get the word out to those at high risk who stand to benefit most from mortality reduction</a:t>
            </a:r>
            <a:r>
              <a:rPr lang="en-US" sz="1800">
                <a:solidFill>
                  <a:schemeClr val="tx2"/>
                </a:solidFill>
                <a:ea typeface="+mn-lt"/>
                <a:cs typeface="+mn-lt"/>
              </a:rPr>
              <a:t>. </a:t>
            </a:r>
            <a:endParaRPr lang="en-US" sz="1800">
              <a:solidFill>
                <a:schemeClr val="tx2"/>
              </a:solidFill>
              <a:latin typeface="Time new roman"/>
              <a:cs typeface="Calibri"/>
            </a:endParaRPr>
          </a:p>
        </p:txBody>
      </p:sp>
      <p:cxnSp>
        <p:nvCxnSpPr>
          <p:cNvPr id="14" name="Straight Connector 13">
            <a:extLst>
              <a:ext uri="{FF2B5EF4-FFF2-40B4-BE49-F238E27FC236}">
                <a16:creationId xmlns:a16="http://schemas.microsoft.com/office/drawing/2014/main" id="{6FC534FC-C775-4490-AC5A-26BD39750A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0441" y="6522756"/>
            <a:ext cx="10717187" cy="0"/>
          </a:xfrm>
          <a:prstGeom prst="line">
            <a:avLst/>
          </a:prstGeom>
          <a:ln w="12700" cap="sq">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4BC3ACAC-BA31-4E67-A233-03EF1A10CF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829917" y="6400800"/>
            <a:ext cx="338328" cy="240175"/>
            <a:chOff x="4089400" y="933450"/>
            <a:chExt cx="338328" cy="341938"/>
          </a:xfrm>
        </p:grpSpPr>
        <p:cxnSp>
          <p:nvCxnSpPr>
            <p:cNvPr id="17" name="Straight Connector 16">
              <a:extLst>
                <a:ext uri="{FF2B5EF4-FFF2-40B4-BE49-F238E27FC236}">
                  <a16:creationId xmlns:a16="http://schemas.microsoft.com/office/drawing/2014/main" id="{B15509C2-092A-4956-8523-79AEC9F4FB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258564" y="933450"/>
              <a:ext cx="0" cy="341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04B9204-F74D-4578-8B3C-3DDC87E861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89400" y="1104419"/>
              <a:ext cx="338328"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34278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3C739-D70D-469F-8481-AB974F03BDE6}"/>
              </a:ext>
            </a:extLst>
          </p:cNvPr>
          <p:cNvSpPr>
            <a:spLocks noGrp="1"/>
          </p:cNvSpPr>
          <p:nvPr>
            <p:ph type="title"/>
          </p:nvPr>
        </p:nvSpPr>
        <p:spPr>
          <a:xfrm>
            <a:off x="804673" y="433285"/>
            <a:ext cx="3616856" cy="4376572"/>
          </a:xfrm>
        </p:spPr>
        <p:txBody>
          <a:bodyPr vert="horz" lIns="91440" tIns="45720" rIns="91440" bIns="45720" rtlCol="0" anchor="ctr">
            <a:normAutofit/>
          </a:bodyPr>
          <a:lstStyle/>
          <a:p>
            <a:endParaRPr lang="en-US" sz="4800" b="1">
              <a:cs typeface="Calibri Light"/>
            </a:endParaRPr>
          </a:p>
          <a:p>
            <a:r>
              <a:rPr lang="en-US" sz="4800" dirty="0">
                <a:latin typeface="Times New Roman"/>
                <a:ea typeface="+mj-lt"/>
                <a:cs typeface="+mj-lt"/>
              </a:rPr>
              <a:t>Existing problem:</a:t>
            </a:r>
            <a:endParaRPr lang="en-US" sz="4800" dirty="0"/>
          </a:p>
        </p:txBody>
      </p:sp>
      <p:sp>
        <p:nvSpPr>
          <p:cNvPr id="58" name="Freeform: Shape 5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AB4B59C-CB32-4ED8-A63F-C2F8D9ED3AAD}"/>
              </a:ext>
            </a:extLst>
          </p:cNvPr>
          <p:cNvSpPr>
            <a:spLocks noGrp="1"/>
          </p:cNvSpPr>
          <p:nvPr>
            <p:ph idx="1"/>
          </p:nvPr>
        </p:nvSpPr>
        <p:spPr>
          <a:xfrm>
            <a:off x="6096000" y="1399032"/>
            <a:ext cx="5501834" cy="4471416"/>
          </a:xfrm>
        </p:spPr>
        <p:txBody>
          <a:bodyPr vert="horz" lIns="91440" tIns="45720" rIns="91440" bIns="45720" rtlCol="0" anchor="ctr">
            <a:normAutofit/>
          </a:bodyPr>
          <a:lstStyle/>
          <a:p>
            <a:pPr algn="just"/>
            <a:r>
              <a:rPr lang="en-US" sz="2200" dirty="0">
                <a:solidFill>
                  <a:schemeClr val="bg1"/>
                </a:solidFill>
                <a:latin typeface="Times New Roman"/>
                <a:ea typeface="+mn-lt"/>
                <a:cs typeface="+mn-lt"/>
              </a:rPr>
              <a:t>People with an increased risk of lung cancer may consider annual lung cancer screening using low-dose CT scans. Lung cancer screening is generally offered to people 55 and older who smoked heavily for many years or who have quit in the past 15 years.Disadvantage of existing system.The existing system is Time consuming process, and it's very difficult to detect.</a:t>
            </a:r>
            <a:endParaRPr lang="en-GB" sz="2200" dirty="0">
              <a:solidFill>
                <a:schemeClr val="bg1"/>
              </a:solidFill>
              <a:latin typeface="Times New Roman"/>
              <a:cs typeface="Calibri" panose="020F0502020204030204"/>
            </a:endParaRPr>
          </a:p>
        </p:txBody>
      </p:sp>
    </p:spTree>
    <p:extLst>
      <p:ext uri="{BB962C8B-B14F-4D97-AF65-F5344CB8AC3E}">
        <p14:creationId xmlns:p14="http://schemas.microsoft.com/office/powerpoint/2010/main" val="395257445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13"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73F8009E-4D73-445D-B339-15EAB2254051}"/>
              </a:ext>
            </a:extLst>
          </p:cNvPr>
          <p:cNvSpPr>
            <a:spLocks noGrp="1"/>
          </p:cNvSpPr>
          <p:nvPr>
            <p:ph type="title"/>
          </p:nvPr>
        </p:nvSpPr>
        <p:spPr>
          <a:xfrm>
            <a:off x="1077627" y="1996775"/>
            <a:ext cx="3669161" cy="2760098"/>
          </a:xfrm>
        </p:spPr>
        <p:txBody>
          <a:bodyPr>
            <a:normAutofit/>
          </a:bodyPr>
          <a:lstStyle/>
          <a:p>
            <a:r>
              <a:rPr lang="en-GB" sz="4000" b="1">
                <a:solidFill>
                  <a:schemeClr val="tx2"/>
                </a:solidFill>
                <a:latin typeface="Times New Roman"/>
                <a:cs typeface="Calibri Light"/>
              </a:rPr>
              <a:t>Proposed Solution:</a:t>
            </a:r>
            <a:endParaRPr lang="en-GB" sz="4000" b="1">
              <a:solidFill>
                <a:schemeClr val="tx2"/>
              </a:solidFill>
              <a:latin typeface="Times New Roman"/>
            </a:endParaRPr>
          </a:p>
        </p:txBody>
      </p:sp>
      <p:sp>
        <p:nvSpPr>
          <p:cNvPr id="3" name="Content Placeholder 2">
            <a:extLst>
              <a:ext uri="{FF2B5EF4-FFF2-40B4-BE49-F238E27FC236}">
                <a16:creationId xmlns:a16="http://schemas.microsoft.com/office/drawing/2014/main" id="{09F5FB5C-B5BA-46EF-BD6E-F9343CE37B57}"/>
              </a:ext>
            </a:extLst>
          </p:cNvPr>
          <p:cNvSpPr>
            <a:spLocks noGrp="1"/>
          </p:cNvSpPr>
          <p:nvPr>
            <p:ph idx="1"/>
          </p:nvPr>
        </p:nvSpPr>
        <p:spPr>
          <a:xfrm>
            <a:off x="6090574" y="801866"/>
            <a:ext cx="5306084" cy="5230634"/>
          </a:xfrm>
          <a:noFill/>
          <a:ln>
            <a:noFill/>
          </a:ln>
        </p:spPr>
        <p:txBody>
          <a:bodyPr vert="horz" lIns="91440" tIns="45720" rIns="91440" bIns="45720" rtlCol="0" anchor="ctr">
            <a:normAutofit/>
          </a:bodyPr>
          <a:lstStyle/>
          <a:p>
            <a:pPr algn="just"/>
            <a:r>
              <a:rPr lang="en-US" sz="2000" dirty="0">
                <a:solidFill>
                  <a:schemeClr val="tx2"/>
                </a:solidFill>
                <a:ea typeface="+mn-lt"/>
                <a:cs typeface="+mn-lt"/>
              </a:rPr>
              <a:t>CNN model is proposed with boosted accuracy to predict the lung cancer patient. The framework is composed of the following important phases: </a:t>
            </a:r>
            <a:endParaRPr lang="en-GB" sz="2000">
              <a:solidFill>
                <a:schemeClr val="tx2"/>
              </a:solidFill>
              <a:cs typeface="Calibri" panose="020F0502020204030204"/>
            </a:endParaRPr>
          </a:p>
          <a:p>
            <a:pPr algn="just"/>
            <a:r>
              <a:rPr lang="en-US" sz="2000" dirty="0">
                <a:solidFill>
                  <a:schemeClr val="tx2"/>
                </a:solidFill>
                <a:ea typeface="+mn-lt"/>
                <a:cs typeface="+mn-lt"/>
              </a:rPr>
              <a:t>Dataset Collection(Creating training and testing folders) </a:t>
            </a:r>
            <a:endParaRPr lang="en-GB" sz="2000">
              <a:solidFill>
                <a:schemeClr val="tx2"/>
              </a:solidFill>
              <a:cs typeface="Calibri"/>
            </a:endParaRPr>
          </a:p>
          <a:p>
            <a:pPr algn="just"/>
            <a:r>
              <a:rPr lang="en-US" sz="2000" dirty="0">
                <a:solidFill>
                  <a:schemeClr val="tx2"/>
                </a:solidFill>
                <a:ea typeface="+mn-lt"/>
                <a:cs typeface="+mn-lt"/>
              </a:rPr>
              <a:t>Image preprocessing</a:t>
            </a:r>
            <a:endParaRPr lang="en-GB" sz="2000" dirty="0">
              <a:solidFill>
                <a:schemeClr val="tx2"/>
              </a:solidFill>
              <a:cs typeface="Calibri"/>
            </a:endParaRPr>
          </a:p>
          <a:p>
            <a:pPr algn="just"/>
            <a:r>
              <a:rPr lang="en-US" sz="2000" dirty="0">
                <a:solidFill>
                  <a:schemeClr val="tx2"/>
                </a:solidFill>
                <a:ea typeface="+mn-lt"/>
                <a:cs typeface="+mn-lt"/>
              </a:rPr>
              <a:t>Model building </a:t>
            </a:r>
            <a:endParaRPr lang="en-GB" sz="2000">
              <a:solidFill>
                <a:schemeClr val="tx2"/>
              </a:solidFill>
              <a:cs typeface="Calibri"/>
            </a:endParaRPr>
          </a:p>
          <a:p>
            <a:pPr algn="just"/>
            <a:r>
              <a:rPr lang="en-US" sz="2000" dirty="0">
                <a:solidFill>
                  <a:schemeClr val="tx2"/>
                </a:solidFill>
                <a:ea typeface="+mn-lt"/>
                <a:cs typeface="+mn-lt"/>
              </a:rPr>
              <a:t>Application building </a:t>
            </a:r>
            <a:endParaRPr lang="en-GB" sz="2000">
              <a:solidFill>
                <a:schemeClr val="tx2"/>
              </a:solidFill>
              <a:cs typeface="Calibri"/>
            </a:endParaRPr>
          </a:p>
          <a:p>
            <a:pPr algn="just"/>
            <a:r>
              <a:rPr lang="en-US" sz="2000" dirty="0">
                <a:solidFill>
                  <a:schemeClr val="tx2"/>
                </a:solidFill>
                <a:ea typeface="+mn-lt"/>
                <a:cs typeface="+mn-lt"/>
              </a:rPr>
              <a:t>Train the model on IBM</a:t>
            </a:r>
            <a:endParaRPr lang="en-GB" sz="2000" dirty="0">
              <a:solidFill>
                <a:schemeClr val="tx2"/>
              </a:solidFill>
              <a:cs typeface="Calibri" panose="020F0502020204030204"/>
            </a:endParaRPr>
          </a:p>
        </p:txBody>
      </p:sp>
    </p:spTree>
    <p:extLst>
      <p:ext uri="{BB962C8B-B14F-4D97-AF65-F5344CB8AC3E}">
        <p14:creationId xmlns:p14="http://schemas.microsoft.com/office/powerpoint/2010/main" val="2710121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6DDA8CE9-E0A6-4FF2-823D-D0860760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0">
            <a:extLst>
              <a:ext uri="{FF2B5EF4-FFF2-40B4-BE49-F238E27FC236}">
                <a16:creationId xmlns:a16="http://schemas.microsoft.com/office/drawing/2014/main" id="{11195564-33B9-434B-9641-764F5905A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0" name="Group 12">
            <a:extLst>
              <a:ext uri="{FF2B5EF4-FFF2-40B4-BE49-F238E27FC236}">
                <a16:creationId xmlns:a16="http://schemas.microsoft.com/office/drawing/2014/main" id="{1D18C537-E336-47C4-836B-C342A230F8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2475" y="1"/>
            <a:ext cx="4262009" cy="2602764"/>
            <a:chOff x="6867015" y="-1"/>
            <a:chExt cx="5324985" cy="3251912"/>
          </a:xfrm>
          <a:solidFill>
            <a:schemeClr val="accent5">
              <a:alpha val="5000"/>
            </a:schemeClr>
          </a:solidFill>
        </p:grpSpPr>
        <p:sp>
          <p:nvSpPr>
            <p:cNvPr id="23" name="Freeform: Shape 13">
              <a:extLst>
                <a:ext uri="{FF2B5EF4-FFF2-40B4-BE49-F238E27FC236}">
                  <a16:creationId xmlns:a16="http://schemas.microsoft.com/office/drawing/2014/main" id="{481F97D2-9A0D-4CA5-B9AF-27B558BCF1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6678A47C-892D-47C9-A5D8-F8860B1B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15">
              <a:extLst>
                <a:ext uri="{FF2B5EF4-FFF2-40B4-BE49-F238E27FC236}">
                  <a16:creationId xmlns:a16="http://schemas.microsoft.com/office/drawing/2014/main" id="{D9E8FDFA-59ED-4D6F-BA20-10CDF8436C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958D9A5-8003-4D92-8C05-787C630F7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5A1259D8-0C3A-4069-A22F-537BBBB61A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60995" y="62352"/>
            <a:ext cx="6028697" cy="6795648"/>
            <a:chOff x="6160995" y="62352"/>
            <a:chExt cx="6028697" cy="6795648"/>
          </a:xfrm>
        </p:grpSpPr>
        <p:sp>
          <p:nvSpPr>
            <p:cNvPr id="26" name="Freeform: Shape 19">
              <a:extLst>
                <a:ext uri="{FF2B5EF4-FFF2-40B4-BE49-F238E27FC236}">
                  <a16:creationId xmlns:a16="http://schemas.microsoft.com/office/drawing/2014/main" id="{D90700B4-CEB5-450F-9EA7-95E355B50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82080" y="81632"/>
              <a:ext cx="6007612" cy="6776368"/>
            </a:xfrm>
            <a:custGeom>
              <a:avLst/>
              <a:gdLst>
                <a:gd name="connsiteX0" fmla="*/ 4493599 w 6007612"/>
                <a:gd name="connsiteY0" fmla="*/ 0 h 6797829"/>
                <a:gd name="connsiteX1" fmla="*/ 5981837 w 6007612"/>
                <a:gd name="connsiteY1" fmla="*/ 314220 h 6797829"/>
                <a:gd name="connsiteX2" fmla="*/ 6007612 w 6007612"/>
                <a:gd name="connsiteY2" fmla="*/ 327088 h 6797829"/>
                <a:gd name="connsiteX3" fmla="*/ 6007612 w 6007612"/>
                <a:gd name="connsiteY3" fmla="*/ 1316637 h 6797829"/>
                <a:gd name="connsiteX4" fmla="*/ 5852405 w 6007612"/>
                <a:gd name="connsiteY4" fmla="*/ 1209899 h 6797829"/>
                <a:gd name="connsiteX5" fmla="*/ 5622498 w 6007612"/>
                <a:gd name="connsiteY5" fmla="*/ 1086619 h 6797829"/>
                <a:gd name="connsiteX6" fmla="*/ 4493032 w 6007612"/>
                <a:gd name="connsiteY6" fmla="*/ 851533 h 6797829"/>
                <a:gd name="connsiteX7" fmla="*/ 3155579 w 6007612"/>
                <a:gd name="connsiteY7" fmla="*/ 1108326 h 6797829"/>
                <a:gd name="connsiteX8" fmla="*/ 1963832 w 6007612"/>
                <a:gd name="connsiteY8" fmla="*/ 1817700 h 6797829"/>
                <a:gd name="connsiteX9" fmla="*/ 1144646 w 6007612"/>
                <a:gd name="connsiteY9" fmla="*/ 2832814 h 6797829"/>
                <a:gd name="connsiteX10" fmla="*/ 851249 w 6007612"/>
                <a:gd name="connsiteY10" fmla="*/ 3998599 h 6797829"/>
                <a:gd name="connsiteX11" fmla="*/ 1336319 w 6007612"/>
                <a:gd name="connsiteY11" fmla="*/ 5057837 h 6797829"/>
                <a:gd name="connsiteX12" fmla="*/ 1597084 w 6007612"/>
                <a:gd name="connsiteY12" fmla="*/ 5424583 h 6797829"/>
                <a:gd name="connsiteX13" fmla="*/ 2591910 w 6007612"/>
                <a:gd name="connsiteY13" fmla="*/ 6440122 h 6797829"/>
                <a:gd name="connsiteX14" fmla="*/ 3899854 w 6007612"/>
                <a:gd name="connsiteY14" fmla="*/ 6780621 h 6797829"/>
                <a:gd name="connsiteX15" fmla="*/ 4741172 w 6007612"/>
                <a:gd name="connsiteY15" fmla="*/ 6563979 h 6797829"/>
                <a:gd name="connsiteX16" fmla="*/ 5649171 w 6007612"/>
                <a:gd name="connsiteY16" fmla="*/ 5938452 h 6797829"/>
                <a:gd name="connsiteX17" fmla="*/ 5873475 w 6007612"/>
                <a:gd name="connsiteY17" fmla="*/ 5764656 h 6797829"/>
                <a:gd name="connsiteX18" fmla="*/ 6007612 w 6007612"/>
                <a:gd name="connsiteY18" fmla="*/ 5660343 h 6797829"/>
                <a:gd name="connsiteX19" fmla="*/ 6007612 w 6007612"/>
                <a:gd name="connsiteY19" fmla="*/ 6737454 h 6797829"/>
                <a:gd name="connsiteX20" fmla="*/ 5929386 w 6007612"/>
                <a:gd name="connsiteY20" fmla="*/ 6797829 h 6797829"/>
                <a:gd name="connsiteX21" fmla="*/ 1656512 w 6007612"/>
                <a:gd name="connsiteY21" fmla="*/ 6797829 h 6797829"/>
                <a:gd name="connsiteX22" fmla="*/ 1630254 w 6007612"/>
                <a:gd name="connsiteY22" fmla="*/ 6775222 h 6797829"/>
                <a:gd name="connsiteX23" fmla="*/ 892250 w 6007612"/>
                <a:gd name="connsiteY23" fmla="*/ 5902700 h 6797829"/>
                <a:gd name="connsiteX24" fmla="*/ 0 w 6007612"/>
                <a:gd name="connsiteY24" fmla="*/ 3998599 h 6797829"/>
                <a:gd name="connsiteX25" fmla="*/ 4493032 w 6007612"/>
                <a:gd name="connsiteY25"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007612" h="6797829">
                  <a:moveTo>
                    <a:pt x="4493599" y="0"/>
                  </a:moveTo>
                  <a:cubicBezTo>
                    <a:pt x="5048011" y="0"/>
                    <a:pt x="5546284" y="111886"/>
                    <a:pt x="5981837" y="314220"/>
                  </a:cubicBezTo>
                  <a:lnTo>
                    <a:pt x="6007612" y="327088"/>
                  </a:lnTo>
                  <a:lnTo>
                    <a:pt x="6007612" y="1316637"/>
                  </a:lnTo>
                  <a:lnTo>
                    <a:pt x="5852405" y="1209899"/>
                  </a:lnTo>
                  <a:cubicBezTo>
                    <a:pt x="5778266" y="1164709"/>
                    <a:pt x="5701526" y="1123535"/>
                    <a:pt x="5622498" y="1086619"/>
                  </a:cubicBezTo>
                  <a:cubicBezTo>
                    <a:pt x="5286822" y="930699"/>
                    <a:pt x="4906882" y="851533"/>
                    <a:pt x="4493032" y="851533"/>
                  </a:cubicBezTo>
                  <a:cubicBezTo>
                    <a:pt x="4056201" y="851533"/>
                    <a:pt x="3593263" y="940631"/>
                    <a:pt x="3155579" y="1108326"/>
                  </a:cubicBezTo>
                  <a:cubicBezTo>
                    <a:pt x="2721215" y="1275979"/>
                    <a:pt x="2318305" y="1515819"/>
                    <a:pt x="1963832" y="1817700"/>
                  </a:cubicBezTo>
                  <a:cubicBezTo>
                    <a:pt x="1617657" y="2114360"/>
                    <a:pt x="1334332" y="2465358"/>
                    <a:pt x="1144646" y="2832814"/>
                  </a:cubicBezTo>
                  <a:cubicBezTo>
                    <a:pt x="950561" y="3210060"/>
                    <a:pt x="851249" y="3602202"/>
                    <a:pt x="851249" y="3998599"/>
                  </a:cubicBezTo>
                  <a:cubicBezTo>
                    <a:pt x="851249" y="4377547"/>
                    <a:pt x="999792" y="4597311"/>
                    <a:pt x="1336319" y="5057837"/>
                  </a:cubicBezTo>
                  <a:cubicBezTo>
                    <a:pt x="1420450" y="5173181"/>
                    <a:pt x="1507419" y="5292497"/>
                    <a:pt x="1597084" y="5424583"/>
                  </a:cubicBezTo>
                  <a:cubicBezTo>
                    <a:pt x="1914175" y="5891917"/>
                    <a:pt x="2239493" y="6224189"/>
                    <a:pt x="2591910" y="6440122"/>
                  </a:cubicBezTo>
                  <a:cubicBezTo>
                    <a:pt x="2965467" y="6669393"/>
                    <a:pt x="3393219" y="6780621"/>
                    <a:pt x="3899854" y="6780621"/>
                  </a:cubicBezTo>
                  <a:cubicBezTo>
                    <a:pt x="4187861" y="6780621"/>
                    <a:pt x="4454583" y="6711812"/>
                    <a:pt x="4741172" y="6563979"/>
                  </a:cubicBezTo>
                  <a:cubicBezTo>
                    <a:pt x="5034852" y="6412173"/>
                    <a:pt x="5326263" y="6190848"/>
                    <a:pt x="5649171" y="5938452"/>
                  </a:cubicBezTo>
                  <a:cubicBezTo>
                    <a:pt x="5724931" y="5879291"/>
                    <a:pt x="5800409" y="5821406"/>
                    <a:pt x="5873475" y="5764656"/>
                  </a:cubicBezTo>
                  <a:lnTo>
                    <a:pt x="6007612" y="5660343"/>
                  </a:lnTo>
                  <a:lnTo>
                    <a:pt x="6007612" y="6737454"/>
                  </a:lnTo>
                  <a:lnTo>
                    <a:pt x="5929386"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0582300F-F646-4FC3-94FC-0582F4B5E0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0995" y="62352"/>
              <a:ext cx="6028697" cy="6795648"/>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FBB8E8B8-1900-4326-8858-F375F5D8A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3721" y="81632"/>
              <a:ext cx="6025971" cy="6776368"/>
            </a:xfrm>
            <a:custGeom>
              <a:avLst/>
              <a:gdLst>
                <a:gd name="connsiteX0" fmla="*/ 6025971 w 6025971"/>
                <a:gd name="connsiteY0" fmla="*/ 5825635 h 6797829"/>
                <a:gd name="connsiteX1" fmla="*/ 6025971 w 6025971"/>
                <a:gd name="connsiteY1" fmla="*/ 6723285 h 6797829"/>
                <a:gd name="connsiteX2" fmla="*/ 5929386 w 6025971"/>
                <a:gd name="connsiteY2" fmla="*/ 6797829 h 6797829"/>
                <a:gd name="connsiteX3" fmla="*/ 4560411 w 6025971"/>
                <a:gd name="connsiteY3" fmla="*/ 6797829 h 6797829"/>
                <a:gd name="connsiteX4" fmla="*/ 4597731 w 6025971"/>
                <a:gd name="connsiteY4" fmla="*/ 6785305 h 6797829"/>
                <a:gd name="connsiteX5" fmla="*/ 5736707 w 6025971"/>
                <a:gd name="connsiteY5" fmla="*/ 6050108 h 6797829"/>
                <a:gd name="connsiteX6" fmla="*/ 5960301 w 6025971"/>
                <a:gd name="connsiteY6" fmla="*/ 5876738 h 6797829"/>
                <a:gd name="connsiteX7" fmla="*/ 4493599 w 6025971"/>
                <a:gd name="connsiteY7" fmla="*/ 0 h 6797829"/>
                <a:gd name="connsiteX8" fmla="*/ 5981837 w 6025971"/>
                <a:gd name="connsiteY8" fmla="*/ 314220 h 6797829"/>
                <a:gd name="connsiteX9" fmla="*/ 6025971 w 6025971"/>
                <a:gd name="connsiteY9" fmla="*/ 336254 h 6797829"/>
                <a:gd name="connsiteX10" fmla="*/ 6025971 w 6025971"/>
                <a:gd name="connsiteY10" fmla="*/ 1157325 h 6797829"/>
                <a:gd name="connsiteX11" fmla="*/ 5925889 w 6025971"/>
                <a:gd name="connsiteY11" fmla="*/ 1088522 h 6797829"/>
                <a:gd name="connsiteX12" fmla="*/ 5682227 w 6025971"/>
                <a:gd name="connsiteY12" fmla="*/ 957939 h 6797829"/>
                <a:gd name="connsiteX13" fmla="*/ 4493032 w 6025971"/>
                <a:gd name="connsiteY13" fmla="*/ 709658 h 6797829"/>
                <a:gd name="connsiteX14" fmla="*/ 3104646 w 6025971"/>
                <a:gd name="connsiteY14" fmla="*/ 976666 h 6797829"/>
                <a:gd name="connsiteX15" fmla="*/ 1871612 w 6025971"/>
                <a:gd name="connsiteY15" fmla="*/ 1710017 h 6797829"/>
                <a:gd name="connsiteX16" fmla="*/ 1018661 w 6025971"/>
                <a:gd name="connsiteY16" fmla="*/ 2767694 h 6797829"/>
                <a:gd name="connsiteX17" fmla="*/ 709374 w 6025971"/>
                <a:gd name="connsiteY17" fmla="*/ 3998599 h 6797829"/>
                <a:gd name="connsiteX18" fmla="*/ 1221258 w 6025971"/>
                <a:gd name="connsiteY18" fmla="*/ 5141684 h 6797829"/>
                <a:gd name="connsiteX19" fmla="*/ 1479187 w 6025971"/>
                <a:gd name="connsiteY19" fmla="*/ 5504459 h 6797829"/>
                <a:gd name="connsiteX20" fmla="*/ 3021272 w 6025971"/>
                <a:gd name="connsiteY20" fmla="*/ 6793670 h 6797829"/>
                <a:gd name="connsiteX21" fmla="*/ 3035805 w 6025971"/>
                <a:gd name="connsiteY21" fmla="*/ 6797829 h 6797829"/>
                <a:gd name="connsiteX22" fmla="*/ 1656512 w 6025971"/>
                <a:gd name="connsiteY22" fmla="*/ 6797829 h 6797829"/>
                <a:gd name="connsiteX23" fmla="*/ 1630254 w 6025971"/>
                <a:gd name="connsiteY23" fmla="*/ 6775222 h 6797829"/>
                <a:gd name="connsiteX24" fmla="*/ 892250 w 6025971"/>
                <a:gd name="connsiteY24" fmla="*/ 5902700 h 6797829"/>
                <a:gd name="connsiteX25" fmla="*/ 0 w 6025971"/>
                <a:gd name="connsiteY25" fmla="*/ 3998599 h 6797829"/>
                <a:gd name="connsiteX26" fmla="*/ 4493032 w 6025971"/>
                <a:gd name="connsiteY26"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25971" h="6797829">
                  <a:moveTo>
                    <a:pt x="6025971" y="5825635"/>
                  </a:moveTo>
                  <a:lnTo>
                    <a:pt x="6025971" y="6723285"/>
                  </a:lnTo>
                  <a:lnTo>
                    <a:pt x="5929386" y="6797829"/>
                  </a:lnTo>
                  <a:lnTo>
                    <a:pt x="4560411" y="6797829"/>
                  </a:lnTo>
                  <a:lnTo>
                    <a:pt x="4597731" y="6785305"/>
                  </a:lnTo>
                  <a:cubicBezTo>
                    <a:pt x="4964953" y="6637825"/>
                    <a:pt x="5315251" y="6379435"/>
                    <a:pt x="5736707" y="6050108"/>
                  </a:cubicBezTo>
                  <a:cubicBezTo>
                    <a:pt x="5812043" y="5991230"/>
                    <a:pt x="5887377" y="5933488"/>
                    <a:pt x="5960301" y="5876738"/>
                  </a:cubicBezTo>
                  <a:close/>
                  <a:moveTo>
                    <a:pt x="4493599" y="0"/>
                  </a:moveTo>
                  <a:cubicBezTo>
                    <a:pt x="5048011" y="0"/>
                    <a:pt x="5546284" y="111886"/>
                    <a:pt x="5981837" y="314220"/>
                  </a:cubicBezTo>
                  <a:lnTo>
                    <a:pt x="6025971" y="336254"/>
                  </a:lnTo>
                  <a:lnTo>
                    <a:pt x="6025971" y="1157325"/>
                  </a:lnTo>
                  <a:lnTo>
                    <a:pt x="5925889" y="1088522"/>
                  </a:lnTo>
                  <a:cubicBezTo>
                    <a:pt x="5847314" y="1040649"/>
                    <a:pt x="5765982" y="997036"/>
                    <a:pt x="5682227" y="957939"/>
                  </a:cubicBezTo>
                  <a:cubicBezTo>
                    <a:pt x="5327823" y="793222"/>
                    <a:pt x="4927595" y="709658"/>
                    <a:pt x="4493032" y="709658"/>
                  </a:cubicBezTo>
                  <a:cubicBezTo>
                    <a:pt x="4031940" y="709658"/>
                    <a:pt x="3564888" y="799465"/>
                    <a:pt x="3104646" y="976666"/>
                  </a:cubicBezTo>
                  <a:cubicBezTo>
                    <a:pt x="2655243" y="1149867"/>
                    <a:pt x="2238358" y="1397822"/>
                    <a:pt x="1871612" y="1710017"/>
                  </a:cubicBezTo>
                  <a:cubicBezTo>
                    <a:pt x="1506427" y="2022852"/>
                    <a:pt x="1219414" y="2378815"/>
                    <a:pt x="1018661" y="2767694"/>
                  </a:cubicBezTo>
                  <a:cubicBezTo>
                    <a:pt x="813368" y="3165227"/>
                    <a:pt x="709374" y="3579358"/>
                    <a:pt x="709374" y="3998599"/>
                  </a:cubicBezTo>
                  <a:cubicBezTo>
                    <a:pt x="709374" y="4421103"/>
                    <a:pt x="875510" y="4667680"/>
                    <a:pt x="1221258" y="5141684"/>
                  </a:cubicBezTo>
                  <a:cubicBezTo>
                    <a:pt x="1304681" y="5256035"/>
                    <a:pt x="1390941" y="5374217"/>
                    <a:pt x="1479187" y="5504459"/>
                  </a:cubicBezTo>
                  <a:cubicBezTo>
                    <a:pt x="1942790" y="6187719"/>
                    <a:pt x="2430063" y="6601673"/>
                    <a:pt x="3021272" y="6793670"/>
                  </a:cubicBezTo>
                  <a:lnTo>
                    <a:pt x="3035805"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DDA61C4-8AFB-4AB1-A237-9412784D8F42}"/>
              </a:ext>
            </a:extLst>
          </p:cNvPr>
          <p:cNvSpPr>
            <a:spLocks noGrp="1"/>
          </p:cNvSpPr>
          <p:nvPr>
            <p:ph type="title"/>
          </p:nvPr>
        </p:nvSpPr>
        <p:spPr>
          <a:xfrm>
            <a:off x="88166" y="1009605"/>
            <a:ext cx="6158778" cy="5498431"/>
          </a:xfrm>
        </p:spPr>
        <p:txBody>
          <a:bodyPr vert="horz" lIns="91440" tIns="45720" rIns="91440" bIns="45720" rtlCol="0" anchor="ctr">
            <a:normAutofit/>
          </a:bodyPr>
          <a:lstStyle/>
          <a:p>
            <a:pPr algn="just"/>
            <a:r>
              <a:rPr lang="en-US" sz="2200" kern="1200" dirty="0">
                <a:solidFill>
                  <a:schemeClr val="tx2"/>
                </a:solidFill>
                <a:latin typeface="+mj-lt"/>
                <a:ea typeface="+mj-ea"/>
                <a:cs typeface="+mj-cs"/>
              </a:rPr>
              <a:t>The network is implemented as a class called CNN. It contains two main methods. The first method (__init__) defines layers components of the network. In the second method we wire the network and put every component in the desired order. The python code below is straightforward. The network is defined using the neural network module of Torch. Notice that we already choose hyper-parameters of the network, such as Padding (P), Stride (S) and Kernel size (F). Also the number of filters at each </a:t>
            </a:r>
            <a:r>
              <a:rPr lang="en-US" sz="2200" kern="1200">
                <a:solidFill>
                  <a:schemeClr val="tx2"/>
                </a:solidFill>
                <a:latin typeface="+mj-lt"/>
                <a:ea typeface="+mj-ea"/>
                <a:cs typeface="+mj-cs"/>
              </a:rPr>
              <a:t>layer.</a:t>
            </a:r>
            <a:r>
              <a:rPr lang="en-US" sz="2200">
                <a:solidFill>
                  <a:schemeClr val="tx2"/>
                </a:solidFill>
              </a:rPr>
              <a:t> </a:t>
            </a:r>
            <a:r>
              <a:rPr lang="en-US" sz="2200" kern="1200">
                <a:solidFill>
                  <a:schemeClr val="tx2"/>
                </a:solidFill>
                <a:latin typeface="+mj-lt"/>
                <a:ea typeface="+mj-ea"/>
                <a:cs typeface="+mj-cs"/>
              </a:rPr>
              <a:t>The</a:t>
            </a:r>
            <a:r>
              <a:rPr lang="en-US" sz="2200" kern="1200" dirty="0">
                <a:solidFill>
                  <a:schemeClr val="tx2"/>
                </a:solidFill>
                <a:latin typeface="+mj-lt"/>
                <a:ea typeface="+mj-ea"/>
                <a:cs typeface="+mj-cs"/>
              </a:rPr>
              <a:t> input image has four dimensions</a:t>
            </a:r>
            <a:r>
              <a:rPr lang="en-US" sz="2200" dirty="0">
                <a:solidFill>
                  <a:schemeClr val="tx2"/>
                </a:solidFill>
              </a:rPr>
              <a:t>.</a:t>
            </a:r>
            <a:endParaRPr lang="en-US" sz="2200" kern="1200" dirty="0">
              <a:solidFill>
                <a:schemeClr val="tx2"/>
              </a:solidFill>
              <a:latin typeface="+mj-lt"/>
              <a:cs typeface="Calibri Light" panose="020F0302020204030204"/>
            </a:endParaRPr>
          </a:p>
        </p:txBody>
      </p:sp>
      <p:sp>
        <p:nvSpPr>
          <p:cNvPr id="4" name="Content Placeholder 3">
            <a:extLst>
              <a:ext uri="{FF2B5EF4-FFF2-40B4-BE49-F238E27FC236}">
                <a16:creationId xmlns:a16="http://schemas.microsoft.com/office/drawing/2014/main" id="{BD11CB87-E6E4-4323-926F-877813989EA3}"/>
              </a:ext>
            </a:extLst>
          </p:cNvPr>
          <p:cNvSpPr>
            <a:spLocks noGrp="1"/>
          </p:cNvSpPr>
          <p:nvPr>
            <p:ph idx="1"/>
          </p:nvPr>
        </p:nvSpPr>
        <p:spPr>
          <a:xfrm>
            <a:off x="7671343" y="1638300"/>
            <a:ext cx="4001545" cy="3524535"/>
          </a:xfrm>
        </p:spPr>
        <p:txBody>
          <a:bodyPr vert="horz" lIns="91440" tIns="45720" rIns="91440" bIns="45720" rtlCol="0" anchor="ctr">
            <a:normAutofit/>
          </a:bodyPr>
          <a:lstStyle/>
          <a:p>
            <a:pPr marL="0" indent="0">
              <a:buNone/>
            </a:pPr>
            <a:r>
              <a:rPr lang="en-US" sz="3200" b="1" kern="1200">
                <a:solidFill>
                  <a:schemeClr val="tx2"/>
                </a:solidFill>
                <a:latin typeface="Time new roman"/>
              </a:rPr>
              <a:t>IMPLEMENTATION:</a:t>
            </a:r>
          </a:p>
        </p:txBody>
      </p:sp>
    </p:spTree>
    <p:extLst>
      <p:ext uri="{BB962C8B-B14F-4D97-AF65-F5344CB8AC3E}">
        <p14:creationId xmlns:p14="http://schemas.microsoft.com/office/powerpoint/2010/main" val="522266624"/>
      </p:ext>
    </p:extLst>
  </p:cSld>
  <p:clrMapOvr>
    <a:masterClrMapping/>
  </p:clrMapOvr>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25EE6DE2-BFCC-4562-844C-E6F118821063}"/>
              </a:ext>
            </a:extLst>
          </p:cNvPr>
          <p:cNvSpPr>
            <a:spLocks noGrp="1"/>
          </p:cNvSpPr>
          <p:nvPr>
            <p:ph type="title"/>
          </p:nvPr>
        </p:nvSpPr>
        <p:spPr>
          <a:xfrm>
            <a:off x="838200" y="401221"/>
            <a:ext cx="10515600" cy="1348065"/>
          </a:xfrm>
        </p:spPr>
        <p:txBody>
          <a:bodyPr>
            <a:normAutofit/>
          </a:bodyPr>
          <a:lstStyle/>
          <a:p>
            <a:r>
              <a:rPr lang="en-GB" sz="5400">
                <a:solidFill>
                  <a:srgbClr val="FFFFFF"/>
                </a:solidFill>
                <a:cs typeface="Calibri Light"/>
              </a:rPr>
              <a:t>DATASET:</a:t>
            </a:r>
            <a:endParaRPr lang="en-GB" sz="5400">
              <a:solidFill>
                <a:srgbClr val="FFFFFF"/>
              </a:solidFill>
            </a:endParaRPr>
          </a:p>
        </p:txBody>
      </p:sp>
      <p:sp>
        <p:nvSpPr>
          <p:cNvPr id="3" name="Content Placeholder 2">
            <a:extLst>
              <a:ext uri="{FF2B5EF4-FFF2-40B4-BE49-F238E27FC236}">
                <a16:creationId xmlns:a16="http://schemas.microsoft.com/office/drawing/2014/main" id="{730FD891-3929-4D33-BC92-E5515526AE84}"/>
              </a:ext>
            </a:extLst>
          </p:cNvPr>
          <p:cNvSpPr>
            <a:spLocks noGrp="1"/>
          </p:cNvSpPr>
          <p:nvPr>
            <p:ph idx="1"/>
          </p:nvPr>
        </p:nvSpPr>
        <p:spPr>
          <a:xfrm>
            <a:off x="838200" y="2586789"/>
            <a:ext cx="10515600" cy="3590174"/>
          </a:xfrm>
        </p:spPr>
        <p:txBody>
          <a:bodyPr vert="horz" lIns="91440" tIns="45720" rIns="91440" bIns="45720" rtlCol="0" anchor="t">
            <a:normAutofit/>
          </a:bodyPr>
          <a:lstStyle/>
          <a:p>
            <a:pPr algn="just"/>
            <a:endParaRPr lang="en-GB" sz="2200">
              <a:cs typeface="Calibri" panose="020F0502020204030204"/>
            </a:endParaRPr>
          </a:p>
          <a:p>
            <a:pPr algn="just"/>
            <a:r>
              <a:rPr lang="en-US" sz="2200" dirty="0">
                <a:latin typeface="Time new roman"/>
                <a:ea typeface="+mn-lt"/>
                <a:cs typeface="+mn-lt"/>
              </a:rPr>
              <a:t> A set of real patient CT scan images are obtained from the Lung Image Database Consortium (LIDC) archive is used in this analysis. LIDC database contains lung cancer screening CT images for development, training, and evaluation of computer-assisted diagnostic methods for lung cancer detection and diagnosis. The National Cancer Institute initiated it. It consists of 1018 cases of dataset contributed by seven academic and eight medical imaging companies. Using Computed-Tomography (CT) images to ensure early diagnosis of lung cancer and differentiation between benign and malignant tumours has developed computer-Aided Diagnosis (CAD) system. Computer-Aided Diagnosis (CAD) can be helpful for doctors to identify cancerous cells accurately.</a:t>
            </a:r>
            <a:r>
              <a:rPr lang="en-GB" sz="2200" dirty="0">
                <a:latin typeface="Time new roman"/>
                <a:ea typeface="+mn-lt"/>
                <a:cs typeface="+mn-lt"/>
              </a:rPr>
              <a:t> </a:t>
            </a:r>
            <a:endParaRPr lang="en-GB" sz="2200" dirty="0">
              <a:cs typeface="Calibri" panose="020F0502020204030204"/>
            </a:endParaRPr>
          </a:p>
        </p:txBody>
      </p:sp>
    </p:spTree>
    <p:extLst>
      <p:ext uri="{BB962C8B-B14F-4D97-AF65-F5344CB8AC3E}">
        <p14:creationId xmlns:p14="http://schemas.microsoft.com/office/powerpoint/2010/main" val="23079340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MINI PROJECT ON  PATHOLOGY IMAGE ANALYSIS FOR LUNG CANCER CLASSIFICATION USING IBM WATSON   SUBMITTED BY: B.VAMSHI KRISHNA    (18UK1A05J3) G.SAI PRANITHA          (18UK1A05K1) CH.SRINISH REDDY      (18UK1A05H1) M.PRADEEP REDDY     (18UK1A05F3)</vt:lpstr>
      <vt:lpstr>INTRODUCTION:</vt:lpstr>
      <vt:lpstr>ABSTRACT:</vt:lpstr>
      <vt:lpstr>DEFINITION:</vt:lpstr>
      <vt:lpstr>Objective of Project :</vt:lpstr>
      <vt:lpstr> Existing problem:</vt:lpstr>
      <vt:lpstr>Proposed Solution:</vt:lpstr>
      <vt:lpstr>The network is implemented as a class called CNN. It contains two main methods. The first method (__init__) defines layers components of the network. In the second method we wire the network and put every component in the desired order. The python code below is straightforward. The network is defined using the neural network module of Torch. Notice that we already choose hyper-parameters of the network, such as Padding (P), Stride (S) and Kernel size (F). Also the number of filters at each layer. The input image has four dimensions.</vt:lpstr>
      <vt:lpstr>DATASET:</vt:lpstr>
      <vt:lpstr>Cancer Train Dataset</vt:lpstr>
      <vt:lpstr>Non Cancer Test Dataset</vt:lpstr>
      <vt:lpstr>ADDING        CNN LAYERS:</vt:lpstr>
      <vt:lpstr>Convolutional Layer: The convolutional layer is the first and core layer of CNN. It is one of the building blocks of a CNN and is used for extracting important features from the image.  Pooling Layer: Pooling reduces the dimensionality of images by reducing the number of pixels in the output from the previous convolutional layer.It helps us to avoid over-fitting of data.  Flattening Layer: Flattening layer converts the multi-dimension matrix to one single.   Dense Layer: Each neuron in a layer receives input from all the neurons present in the previous layer. Dense is used to add the layers  </vt:lpstr>
      <vt:lpstr>CONCLUSION</vt:lpstr>
      <vt:lpstr>PowerPoint Presentation</vt:lpstr>
      <vt:lpstr>OUTPUT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299</cp:revision>
  <dcterms:created xsi:type="dcterms:W3CDTF">2021-11-17T12:13:16Z</dcterms:created>
  <dcterms:modified xsi:type="dcterms:W3CDTF">2021-11-17T15:26:46Z</dcterms:modified>
</cp:coreProperties>
</file>

<file path=docProps/thumbnail.jpeg>
</file>